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3" r:id="rId2"/>
    <p:sldId id="274" r:id="rId3"/>
    <p:sldId id="275" r:id="rId4"/>
    <p:sldId id="276" r:id="rId5"/>
    <p:sldId id="277" r:id="rId6"/>
    <p:sldId id="307" r:id="rId7"/>
    <p:sldId id="278" r:id="rId8"/>
    <p:sldId id="279" r:id="rId9"/>
    <p:sldId id="280" r:id="rId10"/>
    <p:sldId id="335" r:id="rId11"/>
    <p:sldId id="331" r:id="rId12"/>
    <p:sldId id="332" r:id="rId13"/>
    <p:sldId id="337" r:id="rId14"/>
    <p:sldId id="336" r:id="rId15"/>
    <p:sldId id="338" r:id="rId16"/>
    <p:sldId id="281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282" r:id="rId30"/>
    <p:sldId id="283" r:id="rId31"/>
    <p:sldId id="284" r:id="rId32"/>
    <p:sldId id="285" r:id="rId33"/>
    <p:sldId id="271" r:id="rId34"/>
    <p:sldId id="288" r:id="rId35"/>
    <p:sldId id="289" r:id="rId36"/>
    <p:sldId id="290" r:id="rId37"/>
    <p:sldId id="291" r:id="rId38"/>
    <p:sldId id="266" r:id="rId39"/>
    <p:sldId id="265" r:id="rId40"/>
    <p:sldId id="286" r:id="rId41"/>
    <p:sldId id="294" r:id="rId42"/>
    <p:sldId id="287" r:id="rId43"/>
    <p:sldId id="292" r:id="rId44"/>
    <p:sldId id="269" r:id="rId45"/>
    <p:sldId id="268" r:id="rId46"/>
    <p:sldId id="270" r:id="rId47"/>
    <p:sldId id="329" r:id="rId48"/>
    <p:sldId id="348" r:id="rId49"/>
    <p:sldId id="343" r:id="rId50"/>
    <p:sldId id="344" r:id="rId51"/>
    <p:sldId id="345" r:id="rId52"/>
    <p:sldId id="346" r:id="rId53"/>
    <p:sldId id="358" r:id="rId54"/>
    <p:sldId id="350" r:id="rId55"/>
    <p:sldId id="351" r:id="rId56"/>
    <p:sldId id="352" r:id="rId57"/>
    <p:sldId id="353" r:id="rId58"/>
    <p:sldId id="293" r:id="rId59"/>
    <p:sldId id="314" r:id="rId60"/>
    <p:sldId id="315" r:id="rId61"/>
    <p:sldId id="316" r:id="rId62"/>
    <p:sldId id="317" r:id="rId63"/>
    <p:sldId id="318" r:id="rId64"/>
    <p:sldId id="319" r:id="rId65"/>
    <p:sldId id="310" r:id="rId66"/>
    <p:sldId id="320" r:id="rId67"/>
    <p:sldId id="311" r:id="rId68"/>
    <p:sldId id="321" r:id="rId69"/>
    <p:sldId id="312" r:id="rId70"/>
    <p:sldId id="264" r:id="rId71"/>
    <p:sldId id="349" r:id="rId72"/>
    <p:sldId id="261" r:id="rId73"/>
    <p:sldId id="322" r:id="rId74"/>
    <p:sldId id="260" r:id="rId75"/>
    <p:sldId id="262" r:id="rId76"/>
    <p:sldId id="256" r:id="rId77"/>
    <p:sldId id="272" r:id="rId78"/>
    <p:sldId id="323" r:id="rId79"/>
    <p:sldId id="330" r:id="rId80"/>
    <p:sldId id="324" r:id="rId81"/>
    <p:sldId id="325" r:id="rId82"/>
    <p:sldId id="327" r:id="rId83"/>
    <p:sldId id="328" r:id="rId84"/>
    <p:sldId id="339" r:id="rId85"/>
    <p:sldId id="340" r:id="rId86"/>
    <p:sldId id="341" r:id="rId87"/>
    <p:sldId id="342" r:id="rId88"/>
    <p:sldId id="355" r:id="rId89"/>
    <p:sldId id="356" r:id="rId90"/>
    <p:sldId id="357" r:id="rId91"/>
    <p:sldId id="347" r:id="rId9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2016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DC9-0FB7-4EC1-B949-C431EFA80416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9848-769C-4D80-B71D-718EDFC89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DC9-0FB7-4EC1-B949-C431EFA80416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9848-769C-4D80-B71D-718EDFC89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DC9-0FB7-4EC1-B949-C431EFA80416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9848-769C-4D80-B71D-718EDFC89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DC9-0FB7-4EC1-B949-C431EFA80416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9848-769C-4D80-B71D-718EDFC89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DC9-0FB7-4EC1-B949-C431EFA80416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9848-769C-4D80-B71D-718EDFC89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DC9-0FB7-4EC1-B949-C431EFA80416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9848-769C-4D80-B71D-718EDFC89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DC9-0FB7-4EC1-B949-C431EFA80416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9848-769C-4D80-B71D-718EDFC89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DC9-0FB7-4EC1-B949-C431EFA80416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9848-769C-4D80-B71D-718EDFC89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DC9-0FB7-4EC1-B949-C431EFA80416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9848-769C-4D80-B71D-718EDFC89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DC9-0FB7-4EC1-B949-C431EFA80416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9848-769C-4D80-B71D-718EDFC89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6DC9-0FB7-4EC1-B949-C431EFA80416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9848-769C-4D80-B71D-718EDFC89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36DC9-0FB7-4EC1-B949-C431EFA80416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19848-769C-4D80-B71D-718EDFC894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Marina\Desktop\&#1087;&#1077;&#1089;&#1085;&#1103;%20(mp3cut.ru)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4127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</a:rPr>
              <a:t> Муниципальное автономное дошкольное образовательное учреждение </a:t>
            </a:r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</a:rPr>
              <a:t>детский сад № 56 «Колибри»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433936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Доклад:«Творческий процесс в ДОУ как способ формирования духовно-нравственных ориентиров дошкольника»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Подготовила воспитатель: Галкина М.Б.</a:t>
            </a:r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2018 г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11-28 18-43-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-1179512"/>
            <a:ext cx="5400600" cy="854156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11-28 18-44-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971600"/>
            <a:ext cx="18037496" cy="1015444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11-28 18-44-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037511" y="0"/>
            <a:ext cx="18181512" cy="1026976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12-14 10-50-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7-12-14 10-49-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12-14 10-51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фон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2420888"/>
            <a:ext cx="74168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«ПРАВОСЛАВНАЯ  СЕМЕЙНАЯ  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ИНИЦИАТИВА»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5815" y="3982998"/>
            <a:ext cx="4248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«Призвание-учитель</a:t>
            </a:r>
            <a:r>
              <a:rPr lang="ru-RU" sz="3600" dirty="0" smtClean="0">
                <a:solidFill>
                  <a:srgbClr val="FF0000"/>
                </a:solidFill>
              </a:rPr>
              <a:t>»</a:t>
            </a:r>
            <a:endParaRPr lang="ru-RU" sz="3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5" descr="фо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9096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ctrTitle"/>
          </p:nvPr>
        </p:nvSpPr>
        <p:spPr>
          <a:xfrm>
            <a:off x="714375" y="404813"/>
            <a:ext cx="8053388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latin typeface="Izhitsa" pitchFamily="2" charset="0"/>
              </a:rPr>
              <a:t>Наша учительская семья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Семья Дегтяревых-Королевых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5" name="Рисунок 4" descr="C:\Users\Ольга\Desktop\IMG_1381 (1).JPG"/>
          <p:cNvPicPr/>
          <p:nvPr/>
        </p:nvPicPr>
        <p:blipFill>
          <a:blip r:embed="rId3" cstate="print"/>
          <a:srcRect l="17884"/>
          <a:stretch>
            <a:fillRect/>
          </a:stretch>
        </p:blipFill>
        <p:spPr bwMode="auto">
          <a:xfrm>
            <a:off x="2000232" y="1500174"/>
            <a:ext cx="5500726" cy="4891091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 descr="фо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6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274638"/>
            <a:ext cx="7572375" cy="62499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Всему  хорошему и плохому человек учится дома, в СЕМЬЕ. </a:t>
            </a:r>
            <a:br>
              <a:rPr lang="ru-RU" sz="2000" dirty="0" smtClean="0">
                <a:solidFill>
                  <a:srgbClr val="C00000"/>
                </a:solidFill>
                <a:latin typeface="+mn-lt"/>
              </a:rPr>
            </a:b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Поэтому так важно каждому человеку иметь семью. </a:t>
            </a:r>
            <a:br>
              <a:rPr lang="ru-RU" sz="2000" dirty="0" smtClean="0">
                <a:solidFill>
                  <a:srgbClr val="C00000"/>
                </a:solidFill>
                <a:latin typeface="+mn-lt"/>
              </a:rPr>
            </a:b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В православной семье ребенка учат добру, состраданию, человеколюбию.</a:t>
            </a:r>
            <a:br>
              <a:rPr lang="ru-RU" sz="2000" dirty="0" smtClean="0">
                <a:solidFill>
                  <a:srgbClr val="C00000"/>
                </a:solidFill>
                <a:latin typeface="+mn-lt"/>
              </a:rPr>
            </a:b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В таких семьях почитают и уважают родителей, старших, </a:t>
            </a:r>
            <a:br>
              <a:rPr lang="ru-RU" sz="2000" dirty="0" smtClean="0">
                <a:solidFill>
                  <a:srgbClr val="C00000"/>
                </a:solidFill>
                <a:latin typeface="+mn-lt"/>
              </a:rPr>
            </a:b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любят  Бога и своих близких.</a:t>
            </a:r>
            <a:endParaRPr lang="ru-RU" sz="2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Содержимое 5" descr="4634645_original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43108" y="785794"/>
            <a:ext cx="4929222" cy="3429024"/>
          </a:xfrm>
          <a:prstGeom prst="flowChartAlternateProcess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4" descr="фо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9096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1476375" y="274638"/>
            <a:ext cx="7458075" cy="60340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148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z="1800" smtClean="0"/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rgbClr val="C00000"/>
                </a:solidFill>
              </a:rPr>
              <a:t>Детям  православных родителей  близки рассказы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rgbClr val="C00000"/>
                </a:solidFill>
              </a:rPr>
              <a:t> из Священного писания о значении СЕМЬИ, ведь Господь 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rgbClr val="C00000"/>
                </a:solidFill>
              </a:rPr>
              <a:t>спас семью Ноя  потому, что она была  ДОБРОЙ!</a:t>
            </a:r>
          </a:p>
        </p:txBody>
      </p:sp>
      <p:pic>
        <p:nvPicPr>
          <p:cNvPr id="6" name="Рисунок 5" descr="C:\Users\Ольга\Desktop\773666_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642918"/>
            <a:ext cx="4784727" cy="404495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na\Desktop\Новая папка\Презентация  духовно-патриотческое воспитание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5" descr="фо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9096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214313" y="274638"/>
            <a:ext cx="8720137" cy="6178550"/>
          </a:xfrm>
        </p:spPr>
        <p:txBody>
          <a:bodyPr>
            <a:normAutofit/>
          </a:bodyPr>
          <a:lstStyle/>
          <a:p>
            <a:pPr eaLnBrk="1" hangingPunct="1"/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z="2400" smtClean="0">
                <a:solidFill>
                  <a:srgbClr val="C00000"/>
                </a:solidFill>
              </a:rPr>
              <a:t> Меня зовут Мирон и мне уже 4  года. </a:t>
            </a:r>
            <a:br>
              <a:rPr lang="ru-RU" sz="2400" smtClean="0">
                <a:solidFill>
                  <a:srgbClr val="C00000"/>
                </a:solidFill>
              </a:rPr>
            </a:br>
            <a:r>
              <a:rPr lang="ru-RU" sz="2400" smtClean="0">
                <a:solidFill>
                  <a:srgbClr val="C00000"/>
                </a:solidFill>
              </a:rPr>
              <a:t>Я хожу в детский сад под красивым названием «Росинка»</a:t>
            </a:r>
            <a:br>
              <a:rPr lang="ru-RU" sz="2400" smtClean="0">
                <a:solidFill>
                  <a:srgbClr val="C00000"/>
                </a:solidFill>
              </a:rPr>
            </a:br>
            <a:r>
              <a:rPr lang="ru-RU" sz="2400" smtClean="0">
                <a:solidFill>
                  <a:srgbClr val="C00000"/>
                </a:solidFill>
              </a:rPr>
              <a:t>Я расскажу о своей СЕМЬЕ</a:t>
            </a:r>
          </a:p>
        </p:txBody>
      </p:sp>
      <p:pic>
        <p:nvPicPr>
          <p:cNvPr id="8" name="Содержимое 7" descr="IMG_9566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14414" y="571480"/>
            <a:ext cx="6795581" cy="4525963"/>
          </a:xfrm>
          <a:prstGeom prst="flowChartAlternateProcess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 descr="фо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9096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>
          <a:xfrm>
            <a:off x="214313" y="274638"/>
            <a:ext cx="8720137" cy="6178550"/>
          </a:xfrm>
        </p:spPr>
        <p:txBody>
          <a:bodyPr>
            <a:normAutofit/>
          </a:bodyPr>
          <a:lstStyle/>
          <a:p>
            <a:pPr eaLnBrk="1" hangingPunct="1"/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z="1800" smtClean="0">
                <a:solidFill>
                  <a:srgbClr val="C00000"/>
                </a:solidFill>
              </a:rPr>
              <a:t>У меня есть маленький братик Платошка.  Ему  2,5 года. Я его очень люблю.</a:t>
            </a:r>
            <a:br>
              <a:rPr lang="ru-RU" sz="1800" smtClean="0">
                <a:solidFill>
                  <a:srgbClr val="C00000"/>
                </a:solidFill>
              </a:rPr>
            </a:br>
            <a:r>
              <a:rPr lang="ru-RU" sz="1800" smtClean="0">
                <a:solidFill>
                  <a:srgbClr val="C00000"/>
                </a:solidFill>
              </a:rPr>
              <a:t> Вместе с братом мы любим маму и папу. </a:t>
            </a:r>
            <a:br>
              <a:rPr lang="ru-RU" sz="1800" smtClean="0">
                <a:solidFill>
                  <a:srgbClr val="C00000"/>
                </a:solidFill>
              </a:rPr>
            </a:br>
            <a:r>
              <a:rPr lang="ru-RU" sz="1800" smtClean="0">
                <a:solidFill>
                  <a:srgbClr val="C00000"/>
                </a:solidFill>
              </a:rPr>
              <a:t>А мама с папой очень любят нас. </a:t>
            </a:r>
            <a:br>
              <a:rPr lang="ru-RU" sz="1800" smtClean="0">
                <a:solidFill>
                  <a:srgbClr val="C00000"/>
                </a:solidFill>
              </a:rPr>
            </a:br>
            <a:r>
              <a:rPr lang="ru-RU" sz="1800" smtClean="0">
                <a:solidFill>
                  <a:srgbClr val="C00000"/>
                </a:solidFill>
              </a:rPr>
              <a:t>И все вместе мы – СЕМЬЯ!</a:t>
            </a:r>
            <a:endParaRPr lang="ru-RU" smtClean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IMG_050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28728" y="642918"/>
            <a:ext cx="6357982" cy="4286280"/>
          </a:xfrm>
          <a:prstGeom prst="flowChartAlternateProcess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фо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9096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>
          <a:xfrm>
            <a:off x="1331913" y="274638"/>
            <a:ext cx="7602537" cy="62499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457200" y="1214438"/>
            <a:ext cx="8229600" cy="450056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Наша семья  православная.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Вместе с мамой мы ходим в Храм, знаем молитвы,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принимаем таинство крещения и причастия.</a:t>
            </a:r>
          </a:p>
        </p:txBody>
      </p:sp>
      <p:pic>
        <p:nvPicPr>
          <p:cNvPr id="8" name="Рисунок 7" descr="C:\Users\Ольга\Desktop\a325ee0a8d9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857364"/>
            <a:ext cx="3357586" cy="2234225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hto_nuzhno_dlja_kr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857364"/>
            <a:ext cx="3632386" cy="2214578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 descr="фон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50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476250"/>
            <a:ext cx="8501062" cy="61071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Учитель- это благородная миссия на земле.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 Он искренне  радуется и переживает за детей, отдает им свое душевное тепло, не прося взамен ничего. Его отличает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 чистота помыслов, щедрость души.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 Главное качество учителя по призванию – любовь к детям.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teacher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472" y="0"/>
            <a:ext cx="8229600" cy="4133546"/>
          </a:xfrm>
          <a:prstGeom prst="flowChartAlternateProcess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7" descr="фо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9096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274638"/>
            <a:ext cx="8720137" cy="61785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549275"/>
            <a:ext cx="8648700" cy="5699125"/>
          </a:xfrm>
        </p:spPr>
        <p:txBody>
          <a:bodyPr rtlCol="0">
            <a:normAutofit fontScale="925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  <a:p>
            <a:pPr marL="365760" indent="-283464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Основателем  учительской династии нашей семьи </a:t>
            </a:r>
          </a:p>
          <a:p>
            <a:pPr marL="365760" indent="-283464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является моя прабабушка –Андреева Зинаида Ивановна.</a:t>
            </a:r>
          </a:p>
          <a:p>
            <a:pPr marL="365760" indent="-283464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 40 лет она проработала учителем французского языка </a:t>
            </a:r>
          </a:p>
          <a:p>
            <a:pPr marL="365760" indent="-283464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 в средней школе № 79  в Мичуринске Тамбовской области. </a:t>
            </a:r>
          </a:p>
          <a:p>
            <a:pPr marL="365760" indent="-283464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 Ушла из жизни моя прабабушка в 2015 году в возрасте 82 лет. </a:t>
            </a:r>
          </a:p>
          <a:p>
            <a:pPr marL="365760" indent="-283464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Ее до сих пор помнят ее ученики.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6" name="Рисунок 5" descr="DSCN96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571480"/>
            <a:ext cx="2608263" cy="3476625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SCN96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571480"/>
            <a:ext cx="4429156" cy="3455987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7" descr="фо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9096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747000" cy="62499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Моя бабушка, Королева Ольга Викторовна, 35 лет работает в образовании. Она работала  учителем начальных классов,  педагогом дополнительного образования. Сейчас работает  методистом центра детского творчества «Родник»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в городе Орехово-Зуево  Московской области.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фото3 ЮДП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6314" y="571480"/>
            <a:ext cx="2802995" cy="3929090"/>
          </a:xfrm>
          <a:prstGeom prst="flowChartAlternateProcess">
            <a:avLst/>
          </a:prstGeom>
        </p:spPr>
      </p:pic>
      <p:pic>
        <p:nvPicPr>
          <p:cNvPr id="7" name="Рисунок 6" descr="image (4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571480"/>
            <a:ext cx="2714644" cy="3997325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5" descr="фо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9096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648700" cy="62261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Моя тетя, мамина сестра – </a:t>
            </a:r>
            <a:r>
              <a:rPr lang="ru-RU" sz="2400" dirty="0" err="1" smtClean="0">
                <a:solidFill>
                  <a:srgbClr val="C00000"/>
                </a:solidFill>
              </a:rPr>
              <a:t>Тарасевич</a:t>
            </a:r>
            <a:r>
              <a:rPr lang="ru-RU" sz="2400" dirty="0" smtClean="0">
                <a:solidFill>
                  <a:srgbClr val="C00000"/>
                </a:solidFill>
              </a:rPr>
              <a:t> Наталья Сергеевна,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тоже связала свою судьбу с образованием. Она работает педагогом –психологом  в детском саду в г.Мирном Архангельской области.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DSCN966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28794" y="714356"/>
            <a:ext cx="5182985" cy="3890356"/>
          </a:xfrm>
          <a:prstGeom prst="flowChartAlternateProcess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5" descr="фо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9096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274638"/>
            <a:ext cx="8720137" cy="65833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Моя мама, Дегтярева Юлия Сергеевна,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по образованию  школьный педагог –психолог.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Сейчас она не работает, потому что воспитывает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 меня и моего младшего брата Платона.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IMG_0501.JPG"/>
          <p:cNvPicPr>
            <a:picLocks noGrp="1"/>
          </p:cNvPicPr>
          <p:nvPr>
            <p:ph idx="1"/>
          </p:nvPr>
        </p:nvPicPr>
        <p:blipFill>
          <a:blip r:embed="rId3" cstate="print"/>
          <a:srcRect t="18029" b="13627"/>
          <a:stretch>
            <a:fillRect/>
          </a:stretch>
        </p:blipFill>
        <p:spPr>
          <a:xfrm>
            <a:off x="2428860" y="500042"/>
            <a:ext cx="4357718" cy="4357718"/>
          </a:xfrm>
          <a:prstGeom prst="flowChartAlternateProcess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5" descr="фо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9096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60" name="Содержимое 2"/>
          <p:cNvSpPr>
            <a:spLocks noGrp="1"/>
          </p:cNvSpPr>
          <p:nvPr>
            <p:ph idx="1"/>
          </p:nvPr>
        </p:nvSpPr>
        <p:spPr>
          <a:xfrm>
            <a:off x="642938" y="333375"/>
            <a:ext cx="7961312" cy="8002588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z="1800" smtClean="0"/>
          </a:p>
          <a:p>
            <a:pPr eaLnBrk="1" hangingPunct="1"/>
            <a:endParaRPr lang="ru-RU" sz="1800" smtClean="0"/>
          </a:p>
          <a:p>
            <a:pPr algn="ctr" eaLnBrk="1" hangingPunct="1">
              <a:buFont typeface="Arial" charset="0"/>
              <a:buNone/>
            </a:pPr>
            <a:r>
              <a:rPr lang="ru-RU" sz="2400" smtClean="0">
                <a:solidFill>
                  <a:srgbClr val="C00000"/>
                </a:solidFill>
              </a:rPr>
              <a:t>Я не знаю еще, кем я стану, когда вырасту, но очень хочу, чтобы моей семье не было стыдно за меня!</a:t>
            </a:r>
          </a:p>
        </p:txBody>
      </p:sp>
      <p:pic>
        <p:nvPicPr>
          <p:cNvPr id="5" name="Рисунок 4" descr="1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714356"/>
            <a:ext cx="5940425" cy="3972954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68560" y="1196752"/>
            <a:ext cx="105183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rgbClr val="FF0000"/>
                </a:solidFill>
                <a:latin typeface="Mistral" pitchFamily="66" charset="0"/>
              </a:rPr>
              <a:t>Национальные </a:t>
            </a:r>
          </a:p>
          <a:p>
            <a:pPr algn="ctr"/>
            <a:r>
              <a:rPr lang="ru-RU" sz="9600" dirty="0" smtClean="0">
                <a:solidFill>
                  <a:srgbClr val="FF0000"/>
                </a:solidFill>
                <a:latin typeface="Mistral" pitchFamily="66" charset="0"/>
              </a:rPr>
              <a:t>духовные ценности</a:t>
            </a:r>
            <a:endParaRPr lang="ru-RU" sz="9600" dirty="0">
              <a:solidFill>
                <a:srgbClr val="FF0000"/>
              </a:solidFill>
              <a:latin typeface="Mistral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ina\Desktop\Новая папка\Презентация  духовно-патриотческое воспитание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na\Desktop\Новая папка\Презентация  духовно-патриотческое воспитание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ina\Desktop\Новая папка\Презентация  духовно-патриотческое воспитание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ina\Desktop\2016-2017\2015-2016\конкурс\эстетическое\IMG_07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7088" y="-169863"/>
            <a:ext cx="10799763" cy="719931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rina\Desktop\2016-2017\презентации\презентация вертеп\IMG-20171215-WA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ina\Desktop\2016-2017\презентации\презентация вертеп\IMG-20171215-WA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0"/>
            <a:ext cx="3860948" cy="6858000"/>
          </a:xfrm>
          <a:prstGeom prst="rect">
            <a:avLst/>
          </a:prstGeom>
          <a:noFill/>
        </p:spPr>
      </p:pic>
      <p:pic>
        <p:nvPicPr>
          <p:cNvPr id="10243" name="Picture 3" descr="C:\Users\Marina\Desktop\2016-2017\презентации\презентация вертеп\IMG-20171215-WA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386094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12-10 15-05-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12-04 21-46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rina\Desktop\Новая папка\Презентация  духовно-патриотческое воспитание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80215-WA007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594928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80215-WA0113~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1640" y="0"/>
            <a:ext cx="6444481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ina\Desktop\Новая папка\Презентация  духовно-патриотческое воспитание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lum bright="-10000" contrast="10000"/>
          </a:blip>
          <a:srcRect l="8885" t="4403" r="9820" b="6505"/>
          <a:stretch>
            <a:fillRect/>
          </a:stretch>
        </p:blipFill>
        <p:spPr bwMode="auto">
          <a:xfrm>
            <a:off x="539552" y="1844824"/>
            <a:ext cx="8263368" cy="468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5536" y="476672"/>
            <a:ext cx="9364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«</a:t>
            </a:r>
            <a:r>
              <a:rPr lang="ru-RU" sz="5400" dirty="0" smtClean="0">
                <a:solidFill>
                  <a:srgbClr val="FF0000"/>
                </a:solidFill>
                <a:latin typeface="Izhitsa" pitchFamily="2" charset="0"/>
                <a:cs typeface="Times New Roman" pitchFamily="18" charset="0"/>
              </a:rPr>
              <a:t>Славянский мир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ina\Desktop\2016-2017\2015-2016\мероприятия\IMG_2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ina\Desktop\2016-2017\2015-2016\конкурс\эстетическое\IMG_2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4238" y="-3519488"/>
            <a:ext cx="18532476" cy="138985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rina\Desktop\Новая папка\Презентация  духовно-патриотческое воспитание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16832"/>
            <a:ext cx="5829300" cy="463694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620688"/>
            <a:ext cx="10201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Посещение краеведческого музея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ina\Desktop\2016-2017\2015-2016\мероприятия\IMG_20150925_105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ina\Desktop\2016-2017\2015-2016\мероприятия\IMG_20150925_101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rina\Desktop\2016-2017\2015-2016\мероприятия\IMG_20150925_105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5696" y="836712"/>
            <a:ext cx="55274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FF0000"/>
                </a:solidFill>
                <a:latin typeface="Mistral" pitchFamily="66" charset="0"/>
              </a:rPr>
              <a:t>Детский туризм</a:t>
            </a:r>
          </a:p>
          <a:p>
            <a:pPr algn="ctr"/>
            <a:r>
              <a:rPr lang="ru-RU" sz="7200" dirty="0" smtClean="0">
                <a:solidFill>
                  <a:srgbClr val="FF0000"/>
                </a:solidFill>
                <a:latin typeface="Mistral" pitchFamily="66" charset="0"/>
              </a:rPr>
              <a:t> как элемент </a:t>
            </a:r>
          </a:p>
          <a:p>
            <a:pPr algn="ctr"/>
            <a:r>
              <a:rPr lang="ru-RU" sz="7200" dirty="0" smtClean="0">
                <a:solidFill>
                  <a:srgbClr val="FF0000"/>
                </a:solidFill>
                <a:latin typeface="Mistral" pitchFamily="66" charset="0"/>
              </a:rPr>
              <a:t>краеведческой</a:t>
            </a:r>
          </a:p>
          <a:p>
            <a:pPr algn="ctr"/>
            <a:r>
              <a:rPr lang="ru-RU" sz="7200" dirty="0" smtClean="0">
                <a:solidFill>
                  <a:srgbClr val="FF0000"/>
                </a:solidFill>
                <a:latin typeface="Mistral" pitchFamily="66" charset="0"/>
              </a:rPr>
              <a:t> деятельности</a:t>
            </a:r>
            <a:endParaRPr lang="ru-RU" sz="7200" dirty="0">
              <a:solidFill>
                <a:srgbClr val="FF0000"/>
              </a:solidFill>
              <a:latin typeface="Mistral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arina\Desktop\фото дет сад\Поход\DSCF586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"/>
            <a:ext cx="9144000" cy="6854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na\Desktop\фото дет сад\Поход\IMG_20151107_12071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904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ina\Desktop\Новая папка\Презентация  духовно-патриотческое воспитание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na\Desktop\фото дет сад\Поход\IMG_20151107_12233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"/>
            <a:ext cx="9144000" cy="6854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na\Desktop\фото дет сад\Поход\DSCF587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60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na\Desktop\фото дет сад\Поход\IMG_20151107_12563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"/>
            <a:ext cx="9144000" cy="6859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052736" y="1124744"/>
            <a:ext cx="131623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rgbClr val="FF0000"/>
                </a:solidFill>
                <a:latin typeface="Mistral" pitchFamily="66" charset="0"/>
              </a:rPr>
              <a:t>Посещение</a:t>
            </a:r>
          </a:p>
          <a:p>
            <a:pPr algn="ctr"/>
            <a:r>
              <a:rPr lang="ru-RU" sz="9600" dirty="0" smtClean="0">
                <a:solidFill>
                  <a:srgbClr val="FF0000"/>
                </a:solidFill>
                <a:latin typeface="Mistral" pitchFamily="66" charset="0"/>
              </a:rPr>
              <a:t> городской библиотеки</a:t>
            </a:r>
            <a:endParaRPr lang="ru-RU" sz="9600" dirty="0">
              <a:solidFill>
                <a:srgbClr val="FF0000"/>
              </a:solidFill>
              <a:latin typeface="Mistral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arina\Desktop\Новая папка\IMG_20160427_100457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37974" y="0"/>
            <a:ext cx="1218197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arina\Desktop\Новая папка\IMG_20160427_103445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8197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arina\Desktop\Новая папка\IMG_20160427_104333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4188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arina\Desktop\Новая папка\IMG_20160505_103731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8197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7025_gorod_zdaniya_vysotki_okna_nebo_oblaka_sledy-ot_1680x1050_(www.GdeFon.ru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0"/>
            <a:ext cx="9793088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2132856"/>
            <a:ext cx="81088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i="1" dirty="0" smtClean="0">
                <a:solidFill>
                  <a:srgbClr val="FF0000"/>
                </a:solidFill>
              </a:rPr>
              <a:t>      деревня</a:t>
            </a:r>
          </a:p>
          <a:p>
            <a:r>
              <a:rPr lang="ru-RU" sz="8800" i="1" dirty="0" smtClean="0">
                <a:solidFill>
                  <a:srgbClr val="FF0000"/>
                </a:solidFill>
              </a:rPr>
              <a:t> </a:t>
            </a:r>
            <a:r>
              <a:rPr lang="ru-RU" sz="8800" dirty="0" smtClean="0">
                <a:solidFill>
                  <a:srgbClr val="FF0000"/>
                </a:solidFill>
              </a:rPr>
              <a:t>«ОБИРАЛОВКА»</a:t>
            </a:r>
            <a:endParaRPr lang="ru-RU" sz="8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7" y="2132856"/>
            <a:ext cx="87484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solidFill>
                  <a:srgbClr val="FF0000"/>
                </a:solidFill>
                <a:latin typeface="Mistral" pitchFamily="66" charset="0"/>
              </a:rPr>
              <a:t>Семейные духовные</a:t>
            </a:r>
          </a:p>
          <a:p>
            <a:pPr algn="ctr"/>
            <a:r>
              <a:rPr lang="ru-RU" sz="8800" dirty="0" smtClean="0">
                <a:solidFill>
                  <a:srgbClr val="FF0000"/>
                </a:solidFill>
                <a:latin typeface="Mistral" pitchFamily="66" charset="0"/>
              </a:rPr>
              <a:t> ценности</a:t>
            </a:r>
            <a:endParaRPr lang="ru-RU" sz="8800" dirty="0">
              <a:solidFill>
                <a:srgbClr val="FF0000"/>
              </a:solidFill>
              <a:latin typeface="Mistral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есня (mp3cut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Рисунок 1" descr="IMG_20180126_1128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126_1128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126_1129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ackgrounds_Blue_background_with_highlights_035592_ - копия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0"/>
            <a:ext cx="1033264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126_1133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126_113253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ackgrounds_Blue_background_with_highlights_035592_ - копия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0"/>
            <a:ext cx="10297144" cy="6858000"/>
          </a:xfrm>
          <a:prstGeom prst="rect">
            <a:avLst/>
          </a:prstGeom>
        </p:spPr>
      </p:pic>
      <p:pic>
        <p:nvPicPr>
          <p:cNvPr id="4" name="Рисунок 3" descr="Coat_of_Arms_of_Zheleznodorozhny_(Moscow_oblast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4743450"/>
            <a:ext cx="1666875" cy="211455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126_114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126_114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250825" y="109538"/>
          <a:ext cx="8605838" cy="6748462"/>
        </p:xfrm>
        <a:graphic>
          <a:graphicData uri="http://schemas.openxmlformats.org/presentationml/2006/ole">
            <p:oleObj spid="_x0000_s13314" name="Документ" r:id="rId3" imgW="9249915" imgH="7254240" progId="Word.Document.12">
              <p:embed/>
            </p:oleObj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ina\Desktop\Новая папка\Презентация  духовно-патриотческое воспитание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620688"/>
            <a:ext cx="8599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Подготовка ко Дню Победы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IMG_20180504_1055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341077"/>
            <a:ext cx="9144000" cy="3516923"/>
          </a:xfrm>
          <a:prstGeom prst="rect">
            <a:avLst/>
          </a:prstGeom>
        </p:spPr>
      </p:pic>
      <p:pic>
        <p:nvPicPr>
          <p:cNvPr id="2" name="Рисунок 1" descr="IMG_20180206_10283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628800"/>
            <a:ext cx="4896544" cy="352839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arina\Desktop\2016-2017\2014-2015\фото дет сад\IMG_20150407_173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1186"/>
            <a:ext cx="9852248" cy="738918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507_09235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510_102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368876"/>
            <a:ext cx="9143999" cy="922687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80509-WA012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80509-WA012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80510-WA002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80326-WA0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766270" cy="814225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508_115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508_120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ina\Desktop\Новая папка\Презентация  духовно-патриотческое воспитание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504_102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91683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FF0000"/>
                </a:solidFill>
                <a:latin typeface="Mistral" pitchFamily="66" charset="0"/>
              </a:rPr>
              <a:t>Общечеловеческие духовные</a:t>
            </a:r>
          </a:p>
          <a:p>
            <a:pPr algn="ctr"/>
            <a:r>
              <a:rPr lang="ru-RU" sz="7200" dirty="0" smtClean="0">
                <a:solidFill>
                  <a:srgbClr val="FF0000"/>
                </a:solidFill>
                <a:latin typeface="Mistral" pitchFamily="66" charset="0"/>
              </a:rPr>
              <a:t> ценности</a:t>
            </a:r>
            <a:endParaRPr lang="ru-RU" sz="7200" dirty="0">
              <a:solidFill>
                <a:srgbClr val="FF0000"/>
              </a:solidFill>
              <a:latin typeface="Mistral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rina\Desktop\Новая папка\2017-07-23 19-54-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88840"/>
            <a:ext cx="6886575" cy="44767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0"/>
            <a:ext cx="8438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Тема «Русского хлеба»,</a:t>
            </a:r>
          </a:p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воплощенная в мини музее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arina\Desktop\Новая папка\2017-10-11 18-44-23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84784" y="0"/>
            <a:ext cx="13140952" cy="739786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arina\Desktop\Новая папка\2017-10-11 18-45-02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4463157" cy="7927976"/>
          </a:xfrm>
          <a:prstGeom prst="rect">
            <a:avLst/>
          </a:prstGeom>
          <a:noFill/>
        </p:spPr>
      </p:pic>
      <p:pic>
        <p:nvPicPr>
          <p:cNvPr id="17411" name="Picture 3" descr="C:\Users\Marina\Desktop\Новая папка\2017-10-11 18-44-53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0"/>
            <a:ext cx="38608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rina\Desktop\Новая папка\2017-10-16 09-53-53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8197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arina\Desktop\Новая папка\2017-10-16 10-10-36_1508171364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8093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arina\Desktop\Новая папка\2017-10-20 10-17-48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37"/>
            <a:ext cx="10085565" cy="65579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Marina\Desktop\Новая папка\IMG-20170918-WA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Marina\Desktop\Новая папка\IMG-20170918-WA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ina\Desktop\Новая папка\Презентация  духовно-патриотческое воспитание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arina\Desktop\Новая папка\IMG-20170918-WA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2880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rgbClr val="FF0000"/>
                </a:solidFill>
                <a:latin typeface="Mistral" pitchFamily="66" charset="0"/>
              </a:rPr>
              <a:t>Спасибо за</a:t>
            </a:r>
          </a:p>
          <a:p>
            <a:pPr algn="ctr"/>
            <a:r>
              <a:rPr lang="ru-RU" sz="9600" dirty="0" smtClean="0">
                <a:solidFill>
                  <a:srgbClr val="FF0000"/>
                </a:solidFill>
                <a:latin typeface="Mistral" pitchFamily="66" charset="0"/>
              </a:rPr>
              <a:t> внимание!</a:t>
            </a:r>
            <a:endParaRPr lang="ru-RU" sz="9600" dirty="0">
              <a:solidFill>
                <a:srgbClr val="FF0000"/>
              </a:solidFill>
              <a:latin typeface="Mistral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</TotalTime>
  <Words>215</Words>
  <Application>Microsoft Office PowerPoint</Application>
  <PresentationFormat>Экран (4:3)</PresentationFormat>
  <Paragraphs>83</Paragraphs>
  <Slides>91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3" baseType="lpstr">
      <vt:lpstr>Тема Office</vt:lpstr>
      <vt:lpstr>Документ</vt:lpstr>
      <vt:lpstr>   Муниципальное автономное дошкольное образовательное учреждение  детский сад № 56 «Колибри»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Наша учительская семья</vt:lpstr>
      <vt:lpstr>      Всему  хорошему и плохому человек учится дома, в СЕМЬЕ.  Поэтому так важно каждому человеку иметь семью.  В православной семье ребенка учат добру, состраданию, человеколюбию. В таких семьях почитают и уважают родителей, старших,  любят  Бога и своих близких.</vt:lpstr>
      <vt:lpstr>Слайд 19</vt:lpstr>
      <vt:lpstr>        Меня зовут Мирон и мне уже 4  года.  Я хожу в детский сад под красивым названием «Росинка» Я расскажу о своей СЕМЬЕ</vt:lpstr>
      <vt:lpstr>       У меня есть маленький братик Платошка.  Ему  2,5 года. Я его очень люблю.  Вместе с братом мы любим маму и папу.  А мама с папой очень любят нас.  И все вместе мы – СЕМЬЯ!</vt:lpstr>
      <vt:lpstr>Слайд 22</vt:lpstr>
      <vt:lpstr>              Учитель- это благородная миссия на земле.   Он искренне  радуется и переживает за детей, отдает им свое душевное тепло, не прося взамен ничего. Его отличает  чистота помыслов, щедрость души.  Главное качество учителя по призванию – любовь к детям.</vt:lpstr>
      <vt:lpstr>Слайд 24</vt:lpstr>
      <vt:lpstr>      Моя бабушка, Королева Ольга Викторовна, 35 лет работает в образовании. Она работала  учителем начальных классов,  педагогом дополнительного образования. Сейчас работает  методистом центра детского творчества «Родник»  в городе Орехово-Зуево  Московской области.</vt:lpstr>
      <vt:lpstr>      Моя тетя, мамина сестра – Тарасевич Наталья Сергеевна,  тоже связала свою судьбу с образованием. Она работает педагогом –психологом  в детском саду в г.Мирном Архангельской области.</vt:lpstr>
      <vt:lpstr>      Моя мама, Дегтярева Юлия Сергеевна,  по образованию  школьный педагог –психолог.  Сейчас она не работает, потому что воспитывает   меня и моего младшего брата Платона. 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Marina</dc:creator>
  <cp:lastModifiedBy>Marina</cp:lastModifiedBy>
  <cp:revision>42</cp:revision>
  <dcterms:created xsi:type="dcterms:W3CDTF">2018-11-22T19:09:04Z</dcterms:created>
  <dcterms:modified xsi:type="dcterms:W3CDTF">2018-11-26T04:31:36Z</dcterms:modified>
</cp:coreProperties>
</file>