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98" r:id="rId3"/>
    <p:sldId id="299" r:id="rId4"/>
    <p:sldId id="300" r:id="rId5"/>
    <p:sldId id="256" r:id="rId6"/>
    <p:sldId id="257" r:id="rId7"/>
    <p:sldId id="338" r:id="rId8"/>
    <p:sldId id="339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8" r:id="rId17"/>
    <p:sldId id="269" r:id="rId18"/>
    <p:sldId id="270" r:id="rId19"/>
    <p:sldId id="272" r:id="rId20"/>
    <p:sldId id="273" r:id="rId21"/>
    <p:sldId id="276" r:id="rId22"/>
    <p:sldId id="277" r:id="rId23"/>
    <p:sldId id="282" r:id="rId24"/>
    <p:sldId id="283" r:id="rId25"/>
    <p:sldId id="287" r:id="rId26"/>
    <p:sldId id="290" r:id="rId27"/>
    <p:sldId id="291" r:id="rId28"/>
    <p:sldId id="301" r:id="rId29"/>
    <p:sldId id="302" r:id="rId30"/>
    <p:sldId id="303" r:id="rId31"/>
    <p:sldId id="304" r:id="rId32"/>
    <p:sldId id="293" r:id="rId33"/>
    <p:sldId id="294" r:id="rId34"/>
    <p:sldId id="295" r:id="rId35"/>
    <p:sldId id="296" r:id="rId36"/>
    <p:sldId id="271" r:id="rId37"/>
    <p:sldId id="305" r:id="rId38"/>
    <p:sldId id="306" r:id="rId39"/>
    <p:sldId id="307" r:id="rId40"/>
    <p:sldId id="308" r:id="rId41"/>
    <p:sldId id="330" r:id="rId42"/>
    <p:sldId id="331" r:id="rId43"/>
    <p:sldId id="311" r:id="rId44"/>
    <p:sldId id="309" r:id="rId45"/>
    <p:sldId id="310" r:id="rId46"/>
    <p:sldId id="312" r:id="rId47"/>
    <p:sldId id="313" r:id="rId48"/>
    <p:sldId id="314" r:id="rId49"/>
    <p:sldId id="315" r:id="rId50"/>
    <p:sldId id="316" r:id="rId51"/>
    <p:sldId id="317" r:id="rId52"/>
    <p:sldId id="318" r:id="rId53"/>
    <p:sldId id="320" r:id="rId54"/>
    <p:sldId id="319" r:id="rId55"/>
    <p:sldId id="321" r:id="rId56"/>
    <p:sldId id="322" r:id="rId57"/>
    <p:sldId id="323" r:id="rId58"/>
    <p:sldId id="324" r:id="rId59"/>
    <p:sldId id="325" r:id="rId60"/>
    <p:sldId id="326" r:id="rId61"/>
    <p:sldId id="327" r:id="rId62"/>
    <p:sldId id="328" r:id="rId63"/>
    <p:sldId id="329" r:id="rId64"/>
    <p:sldId id="332" r:id="rId65"/>
    <p:sldId id="333" r:id="rId66"/>
    <p:sldId id="334" r:id="rId67"/>
    <p:sldId id="335" r:id="rId68"/>
    <p:sldId id="336" r:id="rId69"/>
    <p:sldId id="337" r:id="rId70"/>
    <p:sldId id="340" r:id="rId71"/>
    <p:sldId id="341" r:id="rId72"/>
    <p:sldId id="342" r:id="rId73"/>
    <p:sldId id="343" r:id="rId74"/>
    <p:sldId id="344" r:id="rId75"/>
    <p:sldId id="346" r:id="rId76"/>
    <p:sldId id="348" r:id="rId77"/>
    <p:sldId id="349" r:id="rId78"/>
    <p:sldId id="350" r:id="rId79"/>
    <p:sldId id="351" r:id="rId80"/>
    <p:sldId id="352" r:id="rId81"/>
    <p:sldId id="347" r:id="rId82"/>
    <p:sldId id="353" r:id="rId83"/>
    <p:sldId id="354" r:id="rId84"/>
    <p:sldId id="355" r:id="rId85"/>
    <p:sldId id="357" r:id="rId86"/>
    <p:sldId id="358" r:id="rId87"/>
    <p:sldId id="359" r:id="rId88"/>
    <p:sldId id="360" r:id="rId89"/>
    <p:sldId id="361" r:id="rId9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9" d="100"/>
          <a:sy n="89" d="100"/>
        </p:scale>
        <p:origin x="-684" y="3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image" Target="../media/image9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image" Target="../media/image10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BB87-2EBA-462F-8B24-7175118721E1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D7B8-E12F-4A1D-9937-53AB3ED37A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BB87-2EBA-462F-8B24-7175118721E1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D7B8-E12F-4A1D-9937-53AB3ED37A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BB87-2EBA-462F-8B24-7175118721E1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D7B8-E12F-4A1D-9937-53AB3ED37A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BB87-2EBA-462F-8B24-7175118721E1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D7B8-E12F-4A1D-9937-53AB3ED37A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BB87-2EBA-462F-8B24-7175118721E1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D7B8-E12F-4A1D-9937-53AB3ED37A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BB87-2EBA-462F-8B24-7175118721E1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D7B8-E12F-4A1D-9937-53AB3ED37A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BB87-2EBA-462F-8B24-7175118721E1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D7B8-E12F-4A1D-9937-53AB3ED37A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BB87-2EBA-462F-8B24-7175118721E1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D7B8-E12F-4A1D-9937-53AB3ED37A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BB87-2EBA-462F-8B24-7175118721E1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D7B8-E12F-4A1D-9937-53AB3ED37A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BB87-2EBA-462F-8B24-7175118721E1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D7B8-E12F-4A1D-9937-53AB3ED37A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BB87-2EBA-462F-8B24-7175118721E1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D7B8-E12F-4A1D-9937-53AB3ED37A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ABB87-2EBA-462F-8B24-7175118721E1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FD7B8-E12F-4A1D-9937-53AB3ED37A5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package" Target="../embeddings/_________Microsoft_Office_Word2.docx"/><Relationship Id="rId4" Type="http://schemas.openxmlformats.org/officeDocument/2006/relationships/package" Target="../embeddings/_________Microsoft_Office_Word1.docx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package" Target="../embeddings/_________Microsoft_Office_Word4.docx"/><Relationship Id="rId4" Type="http://schemas.openxmlformats.org/officeDocument/2006/relationships/package" Target="../embeddings/_________Microsoft_Office_Word3.docx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epositphotos_43032497-stock-illustration-plant-leaf-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17"/>
            <a:ext cx="9144000" cy="68557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5736" y="2060848"/>
            <a:ext cx="67687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  <a:latin typeface="Izhitsa" pitchFamily="2" charset="0"/>
              </a:rPr>
              <a:t>Вот и закончился</a:t>
            </a:r>
          </a:p>
          <a:p>
            <a:pPr algn="ctr"/>
            <a:r>
              <a:rPr lang="ru-RU" sz="4400" dirty="0" smtClean="0">
                <a:solidFill>
                  <a:srgbClr val="FF0000"/>
                </a:solidFill>
                <a:latin typeface="Izhitsa" pitchFamily="2" charset="0"/>
              </a:rPr>
              <a:t> учебный год……...</a:t>
            </a:r>
          </a:p>
          <a:p>
            <a:pPr algn="ctr"/>
            <a:r>
              <a:rPr lang="ru-RU" sz="4400" dirty="0">
                <a:solidFill>
                  <a:srgbClr val="FF0000"/>
                </a:solidFill>
                <a:latin typeface="Izhitsa" pitchFamily="2" charset="0"/>
              </a:rPr>
              <a:t>Ч</a:t>
            </a:r>
            <a:r>
              <a:rPr lang="ru-RU" sz="4400" dirty="0" smtClean="0">
                <a:solidFill>
                  <a:srgbClr val="FF0000"/>
                </a:solidFill>
                <a:latin typeface="Izhitsa" pitchFamily="2" charset="0"/>
              </a:rPr>
              <a:t>ему же мы научились в средней группе?</a:t>
            </a:r>
            <a:endParaRPr lang="ru-RU" sz="4400" dirty="0">
              <a:solidFill>
                <a:srgbClr val="FF0000"/>
              </a:solidFill>
              <a:latin typeface="Izhitsa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5856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9792" y="1916832"/>
            <a:ext cx="34632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0" i="1" dirty="0" smtClean="0">
                <a:solidFill>
                  <a:srgbClr val="C00000"/>
                </a:solidFill>
              </a:rPr>
              <a:t>Лепка</a:t>
            </a:r>
            <a:endParaRPr lang="ru-RU" sz="10000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ello_html_41e1ea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559" y="0"/>
            <a:ext cx="918811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9633" y="836712"/>
            <a:ext cx="6624736" cy="5499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solidFill>
                  <a:srgbClr val="C00000"/>
                </a:solidFill>
              </a:rPr>
              <a:t>  </a:t>
            </a:r>
            <a:r>
              <a:rPr lang="ru-RU" sz="4000" i="1" dirty="0" smtClean="0">
                <a:solidFill>
                  <a:srgbClr val="C00000"/>
                </a:solidFill>
              </a:rPr>
              <a:t>Научились:</a:t>
            </a:r>
          </a:p>
          <a:p>
            <a:pPr lvl="0" algn="ctr"/>
            <a:r>
              <a:rPr lang="ru-RU" sz="3200" i="1" dirty="0">
                <a:solidFill>
                  <a:srgbClr val="C00000"/>
                </a:solidFill>
              </a:rPr>
              <a:t>лепить предметы, </a:t>
            </a:r>
            <a:r>
              <a:rPr lang="ru-RU" sz="3200" i="1" dirty="0" smtClean="0">
                <a:solidFill>
                  <a:srgbClr val="C00000"/>
                </a:solidFill>
              </a:rPr>
              <a:t>состоящие</a:t>
            </a:r>
          </a:p>
          <a:p>
            <a:pPr lvl="0" algn="ctr"/>
            <a:r>
              <a:rPr lang="ru-RU" sz="3200" i="1" dirty="0" smtClean="0">
                <a:solidFill>
                  <a:srgbClr val="C00000"/>
                </a:solidFill>
              </a:rPr>
              <a:t> </a:t>
            </a:r>
            <a:r>
              <a:rPr lang="ru-RU" sz="3200" i="1" dirty="0">
                <a:solidFill>
                  <a:srgbClr val="C00000"/>
                </a:solidFill>
              </a:rPr>
              <a:t>из нескольких частей; </a:t>
            </a:r>
          </a:p>
          <a:p>
            <a:pPr lvl="0" algn="ctr"/>
            <a:r>
              <a:rPr lang="ru-RU" sz="3200" i="1" dirty="0">
                <a:solidFill>
                  <a:srgbClr val="C00000"/>
                </a:solidFill>
              </a:rPr>
              <a:t>использовать приёмы </a:t>
            </a:r>
            <a:endParaRPr lang="ru-RU" sz="3200" i="1" dirty="0" smtClean="0">
              <a:solidFill>
                <a:srgbClr val="C00000"/>
              </a:solidFill>
            </a:endParaRPr>
          </a:p>
          <a:p>
            <a:pPr lvl="0" algn="ctr"/>
            <a:r>
              <a:rPr lang="ru-RU" sz="3200" i="1" dirty="0" smtClean="0">
                <a:solidFill>
                  <a:srgbClr val="C00000"/>
                </a:solidFill>
              </a:rPr>
              <a:t>оттягивания</a:t>
            </a:r>
            <a:r>
              <a:rPr lang="ru-RU" sz="3200" i="1" dirty="0">
                <a:solidFill>
                  <a:srgbClr val="C00000"/>
                </a:solidFill>
              </a:rPr>
              <a:t>, сглаживания</a:t>
            </a:r>
            <a:r>
              <a:rPr lang="ru-RU" sz="3200" i="1" dirty="0" smtClean="0">
                <a:solidFill>
                  <a:srgbClr val="C00000"/>
                </a:solidFill>
              </a:rPr>
              <a:t>,</a:t>
            </a:r>
          </a:p>
          <a:p>
            <a:pPr lvl="0" algn="ctr"/>
            <a:r>
              <a:rPr lang="ru-RU" sz="3200" i="1" dirty="0" smtClean="0">
                <a:solidFill>
                  <a:srgbClr val="C00000"/>
                </a:solidFill>
              </a:rPr>
              <a:t> </a:t>
            </a:r>
            <a:r>
              <a:rPr lang="ru-RU" sz="3200" i="1" dirty="0">
                <a:solidFill>
                  <a:srgbClr val="C00000"/>
                </a:solidFill>
              </a:rPr>
              <a:t>вдавливания </a:t>
            </a:r>
            <a:r>
              <a:rPr lang="ru-RU" sz="3200" i="1" dirty="0" smtClean="0">
                <a:solidFill>
                  <a:srgbClr val="C00000"/>
                </a:solidFill>
              </a:rPr>
              <a:t>прижимания</a:t>
            </a:r>
          </a:p>
          <a:p>
            <a:pPr lvl="0" algn="ctr"/>
            <a:r>
              <a:rPr lang="ru-RU" sz="3200" i="1" dirty="0" smtClean="0">
                <a:solidFill>
                  <a:srgbClr val="C00000"/>
                </a:solidFill>
              </a:rPr>
              <a:t> </a:t>
            </a:r>
            <a:r>
              <a:rPr lang="ru-RU" sz="3200" i="1" dirty="0">
                <a:solidFill>
                  <a:srgbClr val="C00000"/>
                </a:solidFill>
              </a:rPr>
              <a:t>и </a:t>
            </a:r>
            <a:r>
              <a:rPr lang="ru-RU" sz="3200" i="1" dirty="0" err="1">
                <a:solidFill>
                  <a:srgbClr val="C00000"/>
                </a:solidFill>
              </a:rPr>
              <a:t>примазывания</a:t>
            </a:r>
            <a:r>
              <a:rPr lang="ru-RU" sz="3200" i="1" dirty="0">
                <a:solidFill>
                  <a:srgbClr val="C00000"/>
                </a:solidFill>
              </a:rPr>
              <a:t>; </a:t>
            </a:r>
          </a:p>
          <a:p>
            <a:pPr lvl="0" algn="ctr"/>
            <a:r>
              <a:rPr lang="ru-RU" sz="3200" i="1" dirty="0">
                <a:solidFill>
                  <a:srgbClr val="C00000"/>
                </a:solidFill>
              </a:rPr>
              <a:t>владеть навыком </a:t>
            </a:r>
            <a:r>
              <a:rPr lang="ru-RU" sz="3200" i="1" dirty="0" smtClean="0">
                <a:solidFill>
                  <a:srgbClr val="C00000"/>
                </a:solidFill>
              </a:rPr>
              <a:t>рационального</a:t>
            </a:r>
          </a:p>
          <a:p>
            <a:pPr lvl="0" algn="ctr"/>
            <a:r>
              <a:rPr lang="ru-RU" sz="3200" i="1" dirty="0" smtClean="0">
                <a:solidFill>
                  <a:srgbClr val="C00000"/>
                </a:solidFill>
              </a:rPr>
              <a:t> </a:t>
            </a:r>
            <a:r>
              <a:rPr lang="ru-RU" sz="3200" i="1" dirty="0">
                <a:solidFill>
                  <a:srgbClr val="C00000"/>
                </a:solidFill>
              </a:rPr>
              <a:t>деление пластилина; </a:t>
            </a:r>
          </a:p>
          <a:p>
            <a:pPr lvl="0" algn="ctr"/>
            <a:r>
              <a:rPr lang="ru-RU" sz="3200" i="1" dirty="0">
                <a:solidFill>
                  <a:srgbClr val="C00000"/>
                </a:solidFill>
              </a:rPr>
              <a:t>использовать в работе стеку.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ello_html_41e1ea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559" y="0"/>
            <a:ext cx="9188119" cy="6858000"/>
          </a:xfrm>
          <a:prstGeom prst="rect">
            <a:avLst/>
          </a:prstGeom>
        </p:spPr>
      </p:pic>
      <p:pic>
        <p:nvPicPr>
          <p:cNvPr id="3" name="Рисунок 2" descr="IMG_20191025_0929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1907704" y="-279414"/>
            <a:ext cx="5616624" cy="7488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ello_html_41e1ea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559" y="0"/>
            <a:ext cx="9188119" cy="6858000"/>
          </a:xfrm>
          <a:prstGeom prst="rect">
            <a:avLst/>
          </a:prstGeom>
        </p:spPr>
      </p:pic>
      <p:pic>
        <p:nvPicPr>
          <p:cNvPr id="3" name="Рисунок 2" descr="IMG_20200219_0735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620688"/>
            <a:ext cx="7416824" cy="55626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_20200608_0952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3143" y="2019447"/>
            <a:ext cx="5138225" cy="3924883"/>
          </a:xfrm>
          <a:prstGeom prst="rect">
            <a:avLst/>
          </a:prstGeom>
        </p:spPr>
      </p:pic>
      <p:pic>
        <p:nvPicPr>
          <p:cNvPr id="6" name="Рисунок 5" descr="IMG_20200608_0957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4178431" y="942251"/>
            <a:ext cx="5179628" cy="4104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IMG_20200608_0954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70952" y="1591233"/>
            <a:ext cx="4884035" cy="3663026"/>
          </a:xfrm>
          <a:prstGeom prst="rect">
            <a:avLst/>
          </a:prstGeom>
        </p:spPr>
      </p:pic>
      <p:pic>
        <p:nvPicPr>
          <p:cNvPr id="6" name="Рисунок 5" descr="IMG_20200608_1001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4405545" y="931159"/>
            <a:ext cx="4788024" cy="35910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ми-ое-оформ-ение-сыча-канце-ярские-прина-ежности-покрашенное-оформ-76551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5421" y="0"/>
            <a:ext cx="929484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03848" y="1988840"/>
            <a:ext cx="68421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i="1" dirty="0" smtClean="0">
                <a:solidFill>
                  <a:srgbClr val="FF0000"/>
                </a:solidFill>
              </a:rPr>
              <a:t>Аппликация</a:t>
            </a:r>
            <a:endParaRPr lang="ru-RU" sz="80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1124744"/>
            <a:ext cx="806489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4000" i="1" dirty="0" smtClean="0">
                <a:solidFill>
                  <a:srgbClr val="FF0000"/>
                </a:solidFill>
              </a:rPr>
              <a:t>Научились:</a:t>
            </a:r>
          </a:p>
          <a:p>
            <a:pPr lvl="0" algn="ctr"/>
            <a:r>
              <a:rPr lang="ru-RU" sz="2400" i="1" dirty="0" smtClean="0">
                <a:solidFill>
                  <a:srgbClr val="FF0000"/>
                </a:solidFill>
              </a:rPr>
              <a:t>правильно </a:t>
            </a:r>
            <a:r>
              <a:rPr lang="ru-RU" sz="2400" i="1" dirty="0">
                <a:solidFill>
                  <a:srgbClr val="FF0000"/>
                </a:solidFill>
              </a:rPr>
              <a:t>держать ножницы и действовать ими; </a:t>
            </a:r>
          </a:p>
          <a:p>
            <a:pPr lvl="0" algn="ctr"/>
            <a:r>
              <a:rPr lang="ru-RU" sz="2400" i="1" dirty="0">
                <a:solidFill>
                  <a:srgbClr val="FF0000"/>
                </a:solidFill>
              </a:rPr>
              <a:t>резать по диагонали квадрат и четырёхугольник</a:t>
            </a:r>
            <a:r>
              <a:rPr lang="ru-RU" sz="2400" i="1" dirty="0" smtClean="0">
                <a:solidFill>
                  <a:srgbClr val="FF0000"/>
                </a:solidFill>
              </a:rPr>
              <a:t>,</a:t>
            </a:r>
          </a:p>
          <a:p>
            <a:pPr lvl="0" algn="ctr"/>
            <a:r>
              <a:rPr lang="ru-RU" sz="2400" i="1" dirty="0" smtClean="0">
                <a:solidFill>
                  <a:srgbClr val="FF0000"/>
                </a:solidFill>
              </a:rPr>
              <a:t> </a:t>
            </a:r>
            <a:r>
              <a:rPr lang="ru-RU" sz="2400" i="1" dirty="0">
                <a:solidFill>
                  <a:srgbClr val="FF0000"/>
                </a:solidFill>
              </a:rPr>
              <a:t>вырезать круг из квадрата, овал – из четырёхугольника</a:t>
            </a:r>
            <a:r>
              <a:rPr lang="ru-RU" sz="2400" i="1" dirty="0" smtClean="0">
                <a:solidFill>
                  <a:srgbClr val="FF0000"/>
                </a:solidFill>
              </a:rPr>
              <a:t>,</a:t>
            </a:r>
          </a:p>
          <a:p>
            <a:pPr lvl="0" algn="ctr"/>
            <a:r>
              <a:rPr lang="ru-RU" sz="2400" i="1" dirty="0" smtClean="0">
                <a:solidFill>
                  <a:srgbClr val="FF0000"/>
                </a:solidFill>
              </a:rPr>
              <a:t> </a:t>
            </a:r>
            <a:r>
              <a:rPr lang="ru-RU" sz="2400" i="1" dirty="0">
                <a:solidFill>
                  <a:srgbClr val="FF0000"/>
                </a:solidFill>
              </a:rPr>
              <a:t>делать косые срезы; </a:t>
            </a:r>
          </a:p>
          <a:p>
            <a:pPr lvl="0" algn="ctr"/>
            <a:r>
              <a:rPr lang="ru-RU" sz="2400" i="1" dirty="0">
                <a:solidFill>
                  <a:srgbClr val="FF0000"/>
                </a:solidFill>
              </a:rPr>
              <a:t>раскладывать и наклеивать предметы, </a:t>
            </a:r>
            <a:r>
              <a:rPr lang="ru-RU" sz="2400" i="1" dirty="0" smtClean="0">
                <a:solidFill>
                  <a:srgbClr val="FF0000"/>
                </a:solidFill>
              </a:rPr>
              <a:t>состоящие</a:t>
            </a:r>
          </a:p>
          <a:p>
            <a:pPr lvl="0" algn="ctr"/>
            <a:r>
              <a:rPr lang="ru-RU" sz="2400" i="1" dirty="0" smtClean="0">
                <a:solidFill>
                  <a:srgbClr val="FF0000"/>
                </a:solidFill>
              </a:rPr>
              <a:t> </a:t>
            </a:r>
            <a:r>
              <a:rPr lang="ru-RU" sz="2400" i="1" dirty="0">
                <a:solidFill>
                  <a:srgbClr val="FF0000"/>
                </a:solidFill>
              </a:rPr>
              <a:t>из отдельных частей;. </a:t>
            </a:r>
          </a:p>
          <a:p>
            <a:pPr lvl="0" algn="ctr"/>
            <a:r>
              <a:rPr lang="ru-RU" sz="2400" i="1" dirty="0">
                <a:solidFill>
                  <a:srgbClr val="FF0000"/>
                </a:solidFill>
              </a:rPr>
              <a:t>составлять узоры из растительных и геометрических </a:t>
            </a:r>
            <a:endParaRPr lang="ru-RU" sz="2400" i="1" dirty="0" smtClean="0">
              <a:solidFill>
                <a:srgbClr val="FF0000"/>
              </a:solidFill>
            </a:endParaRPr>
          </a:p>
          <a:p>
            <a:pPr lvl="0" algn="ctr"/>
            <a:r>
              <a:rPr lang="ru-RU" sz="2400" i="1" dirty="0" smtClean="0">
                <a:solidFill>
                  <a:srgbClr val="FF0000"/>
                </a:solidFill>
              </a:rPr>
              <a:t>форм </a:t>
            </a:r>
            <a:r>
              <a:rPr lang="ru-RU" sz="2400" i="1" dirty="0">
                <a:solidFill>
                  <a:srgbClr val="FF0000"/>
                </a:solidFill>
              </a:rPr>
              <a:t>на </a:t>
            </a:r>
            <a:r>
              <a:rPr lang="ru-RU" sz="2400" i="1" dirty="0" smtClean="0">
                <a:solidFill>
                  <a:srgbClr val="FF0000"/>
                </a:solidFill>
              </a:rPr>
              <a:t>полосе, </a:t>
            </a:r>
          </a:p>
          <a:p>
            <a:pPr lvl="0" algn="ctr"/>
            <a:r>
              <a:rPr lang="ru-RU" sz="2400" i="1" dirty="0" smtClean="0">
                <a:solidFill>
                  <a:srgbClr val="FF0000"/>
                </a:solidFill>
              </a:rPr>
              <a:t>квадрате</a:t>
            </a:r>
            <a:r>
              <a:rPr lang="ru-RU" sz="2400" i="1" dirty="0">
                <a:solidFill>
                  <a:srgbClr val="FF0000"/>
                </a:solidFill>
              </a:rPr>
              <a:t>, круге, чередовать их по цвету, форме</a:t>
            </a:r>
            <a:r>
              <a:rPr lang="ru-RU" sz="2400" i="1" dirty="0" smtClean="0">
                <a:solidFill>
                  <a:srgbClr val="FF0000"/>
                </a:solidFill>
              </a:rPr>
              <a:t>,</a:t>
            </a:r>
          </a:p>
          <a:p>
            <a:pPr lvl="0" algn="ctr"/>
            <a:r>
              <a:rPr lang="ru-RU" sz="2400" i="1" dirty="0" smtClean="0">
                <a:solidFill>
                  <a:srgbClr val="FF0000"/>
                </a:solidFill>
              </a:rPr>
              <a:t> величине и </a:t>
            </a:r>
            <a:r>
              <a:rPr lang="ru-RU" sz="2400" i="1" dirty="0">
                <a:solidFill>
                  <a:srgbClr val="FF0000"/>
                </a:solidFill>
              </a:rPr>
              <a:t>последовательно наклеивать.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200608_0949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340768"/>
            <a:ext cx="3921900" cy="5229200"/>
          </a:xfrm>
          <a:prstGeom prst="rect">
            <a:avLst/>
          </a:prstGeom>
        </p:spPr>
      </p:pic>
      <p:pic>
        <p:nvPicPr>
          <p:cNvPr id="5" name="Рисунок 4" descr="IMG_20200608_0951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4452768" y="1027952"/>
            <a:ext cx="4986303" cy="3739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200608_0953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056" y="2308312"/>
            <a:ext cx="4860032" cy="3645024"/>
          </a:xfrm>
          <a:prstGeom prst="rect">
            <a:avLst/>
          </a:prstGeom>
        </p:spPr>
      </p:pic>
      <p:pic>
        <p:nvPicPr>
          <p:cNvPr id="4" name="Рисунок 3" descr="IMG_20200608_0959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4402546" y="934160"/>
            <a:ext cx="4812027" cy="3609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hool24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200608_1002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05967" y="1942272"/>
            <a:ext cx="4812027" cy="3609020"/>
          </a:xfrm>
          <a:prstGeom prst="rect">
            <a:avLst/>
          </a:prstGeom>
        </p:spPr>
      </p:pic>
      <p:pic>
        <p:nvPicPr>
          <p:cNvPr id="4" name="Рисунок 3" descr="IMG_20200608_1003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4211960" y="1340768"/>
            <a:ext cx="4572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ree_printable_lego_birthday_nice_lego_birthday_invitation_template_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98338" y="-1274859"/>
            <a:ext cx="6858001" cy="9407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2" y="2492896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i="1" dirty="0" smtClean="0">
                <a:solidFill>
                  <a:srgbClr val="FF0000"/>
                </a:solidFill>
              </a:rPr>
              <a:t>Конструирование</a:t>
            </a:r>
            <a:endParaRPr lang="ru-RU" sz="72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ree_printable_lego_birthday_nice_lego_birthday_invitation_template_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98341" y="-1164179"/>
            <a:ext cx="6857999" cy="91863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3608" y="980728"/>
            <a:ext cx="7272808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solidFill>
                  <a:srgbClr val="FF0000"/>
                </a:solidFill>
              </a:rPr>
              <a:t>Мы узнали </a:t>
            </a:r>
            <a:r>
              <a:rPr lang="ru-RU" sz="2800" i="1" dirty="0">
                <a:solidFill>
                  <a:srgbClr val="FF0000"/>
                </a:solidFill>
              </a:rPr>
              <a:t>и </a:t>
            </a:r>
            <a:r>
              <a:rPr lang="ru-RU" sz="2800" i="1" dirty="0" smtClean="0">
                <a:solidFill>
                  <a:srgbClr val="FF0000"/>
                </a:solidFill>
              </a:rPr>
              <a:t>научились называть </a:t>
            </a:r>
            <a:r>
              <a:rPr lang="ru-RU" sz="2800" i="1" dirty="0">
                <a:solidFill>
                  <a:srgbClr val="FF0000"/>
                </a:solidFill>
              </a:rPr>
              <a:t>основные детали строительного </a:t>
            </a:r>
            <a:r>
              <a:rPr lang="ru-RU" sz="2800" i="1" dirty="0" smtClean="0">
                <a:solidFill>
                  <a:srgbClr val="FF0000"/>
                </a:solidFill>
              </a:rPr>
              <a:t>материала.</a:t>
            </a:r>
            <a:r>
              <a:rPr lang="ru-RU" sz="2800" i="1" dirty="0">
                <a:solidFill>
                  <a:srgbClr val="FF0000"/>
                </a:solidFill>
              </a:rPr>
              <a:t/>
            </a:r>
            <a:br>
              <a:rPr lang="ru-RU" sz="2800" i="1" dirty="0">
                <a:solidFill>
                  <a:srgbClr val="FF0000"/>
                </a:solidFill>
              </a:rPr>
            </a:br>
            <a:r>
              <a:rPr lang="ru-RU" sz="2800" i="1" dirty="0" smtClean="0">
                <a:solidFill>
                  <a:srgbClr val="FF0000"/>
                </a:solidFill>
              </a:rPr>
              <a:t>Немного умеем  </a:t>
            </a:r>
            <a:r>
              <a:rPr lang="ru-RU" sz="2800" i="1" dirty="0">
                <a:solidFill>
                  <a:srgbClr val="FF0000"/>
                </a:solidFill>
              </a:rPr>
              <a:t>анализировать образец постройки: выделять основные части и различать их по величине и форме; </a:t>
            </a:r>
            <a:br>
              <a:rPr lang="ru-RU" sz="2800" i="1" dirty="0">
                <a:solidFill>
                  <a:srgbClr val="FF0000"/>
                </a:solidFill>
              </a:rPr>
            </a:br>
            <a:r>
              <a:rPr lang="ru-RU" sz="2800" i="1" dirty="0" smtClean="0">
                <a:solidFill>
                  <a:srgbClr val="FF0000"/>
                </a:solidFill>
              </a:rPr>
              <a:t>Теперь мы умеем изменять </a:t>
            </a:r>
            <a:r>
              <a:rPr lang="ru-RU" sz="2800" i="1" dirty="0">
                <a:solidFill>
                  <a:srgbClr val="FF0000"/>
                </a:solidFill>
              </a:rPr>
              <a:t>постройки, надстраивая или заменяя одни детали </a:t>
            </a:r>
            <a:r>
              <a:rPr lang="ru-RU" sz="2800" i="1" dirty="0" smtClean="0">
                <a:solidFill>
                  <a:srgbClr val="FF0000"/>
                </a:solidFill>
              </a:rPr>
              <a:t>другими.</a:t>
            </a:r>
            <a:r>
              <a:rPr lang="ru-RU" sz="2800" i="1" dirty="0">
                <a:solidFill>
                  <a:srgbClr val="FF0000"/>
                </a:solidFill>
              </a:rPr>
              <a:t> </a:t>
            </a:r>
            <a:r>
              <a:rPr lang="ru-RU" sz="2800" i="1" dirty="0" smtClean="0">
                <a:solidFill>
                  <a:srgbClr val="FF0000"/>
                </a:solidFill>
              </a:rPr>
              <a:t>А еще мы  неплохо умеем конструировать </a:t>
            </a:r>
            <a:r>
              <a:rPr lang="ru-RU" sz="2800" i="1" dirty="0">
                <a:solidFill>
                  <a:srgbClr val="FF0000"/>
                </a:solidFill>
              </a:rPr>
              <a:t>из бумаги: сгибать прямоугольный лист бумаги пополам, совмещая стороны и углы.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epositphotos-6223558-l-2015-40a03b80921753def14cb34dbe49972f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68407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0"/>
            <a:ext cx="80648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i="1" dirty="0" smtClean="0">
                <a:solidFill>
                  <a:srgbClr val="FF0000"/>
                </a:solidFill>
              </a:rPr>
              <a:t>Какие представления сформировались у нас по математике?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568" y="908720"/>
            <a:ext cx="7848872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i="1" dirty="0" smtClean="0">
                <a:solidFill>
                  <a:srgbClr val="FF0000"/>
                </a:solidFill>
              </a:rPr>
              <a:t>Считаем в пределах 5 (количественный счет), отвечаем на вопрос «сколько всего»; сравниваем 2 группы предметов, используя </a:t>
            </a:r>
            <a:r>
              <a:rPr lang="ru-RU" sz="3200" i="1" dirty="0" err="1" smtClean="0">
                <a:solidFill>
                  <a:srgbClr val="FF0000"/>
                </a:solidFill>
              </a:rPr>
              <a:t>счет;сравниваем</a:t>
            </a:r>
            <a:r>
              <a:rPr lang="ru-RU" sz="3200" i="1" dirty="0" smtClean="0">
                <a:solidFill>
                  <a:srgbClr val="FF0000"/>
                </a:solidFill>
              </a:rPr>
              <a:t> 5 предметов разной длины, высоты, раскладывая их в возрастающем порядке по длине, высоте используя слова: большая, поменьше, ещё меньше, ещё меньше, самая маленькая; маленькая побольше, ещё больше, ещё больше, самая большая;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600" y="764704"/>
            <a:ext cx="7416824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i="1" dirty="0" smtClean="0">
                <a:solidFill>
                  <a:srgbClr val="FF0000"/>
                </a:solidFill>
              </a:rPr>
              <a:t> Узнаем и называем треугольник, отличаем его от круга и квадрата;</a:t>
            </a:r>
          </a:p>
          <a:p>
            <a:pPr lvl="0" algn="ctr"/>
            <a:r>
              <a:rPr lang="ru-RU" sz="3200" i="1" dirty="0" smtClean="0">
                <a:solidFill>
                  <a:srgbClr val="FF0000"/>
                </a:solidFill>
              </a:rPr>
              <a:t>различаем и называем части суток  (утро, день, вечер, ночь);</a:t>
            </a:r>
          </a:p>
          <a:p>
            <a:pPr lvl="0" algn="ctr"/>
            <a:r>
              <a:rPr lang="ru-RU" sz="3200" i="1" dirty="0" smtClean="0">
                <a:solidFill>
                  <a:srgbClr val="FF0000"/>
                </a:solidFill>
              </a:rPr>
              <a:t> определяем направление движения от себя (направо, налево, вперёд, назад, вверх, вниз);  знаем правую и левую </a:t>
            </a:r>
            <a:r>
              <a:rPr lang="ru-RU" sz="3200" i="1" dirty="0" err="1" smtClean="0">
                <a:solidFill>
                  <a:srgbClr val="FF0000"/>
                </a:solidFill>
              </a:rPr>
              <a:t>руку;ориентируемся</a:t>
            </a:r>
            <a:r>
              <a:rPr lang="ru-RU" sz="3200" i="1" dirty="0" smtClean="0">
                <a:solidFill>
                  <a:srgbClr val="FF0000"/>
                </a:solidFill>
              </a:rPr>
              <a:t> на плоскости листа: правый верхний угол, нижний левый угол, справа от  берёзки, слева от домика  и </a:t>
            </a:r>
            <a:r>
              <a:rPr lang="ru-RU" sz="3200" i="1" dirty="0" err="1" smtClean="0">
                <a:solidFill>
                  <a:srgbClr val="FF0000"/>
                </a:solidFill>
              </a:rPr>
              <a:t>т.д</a:t>
            </a:r>
            <a:endParaRPr lang="ru-RU" sz="3200" i="1" dirty="0" smtClean="0">
              <a:solidFill>
                <a:srgbClr val="FF0000"/>
              </a:solidFill>
            </a:endParaRPr>
          </a:p>
          <a:p>
            <a:pPr lvl="0"/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ello_html_214f4c5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39752" y="2708920"/>
            <a:ext cx="44644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 smtClean="0">
                <a:solidFill>
                  <a:srgbClr val="FF0000"/>
                </a:solidFill>
              </a:rPr>
              <a:t>Какие представления сформировались </a:t>
            </a:r>
          </a:p>
          <a:p>
            <a:pPr algn="ctr"/>
            <a:r>
              <a:rPr lang="ru-RU" sz="3600" i="1" dirty="0" smtClean="0">
                <a:solidFill>
                  <a:srgbClr val="FF0000"/>
                </a:solidFill>
              </a:rPr>
              <a:t>у нас по экологии?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5656" y="1052736"/>
            <a:ext cx="6696744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i="1" dirty="0" smtClean="0">
                <a:solidFill>
                  <a:srgbClr val="FF0000"/>
                </a:solidFill>
              </a:rPr>
              <a:t>   О растениях</a:t>
            </a:r>
            <a:r>
              <a:rPr lang="ru-RU" sz="3200" i="1" dirty="0" smtClean="0">
                <a:solidFill>
                  <a:srgbClr val="FF0000"/>
                </a:solidFill>
              </a:rPr>
              <a:t> </a:t>
            </a:r>
            <a:br>
              <a:rPr lang="ru-RU" sz="3200" i="1" dirty="0" smtClean="0">
                <a:solidFill>
                  <a:srgbClr val="FF0000"/>
                </a:solidFill>
              </a:rPr>
            </a:br>
            <a:r>
              <a:rPr lang="ru-RU" sz="3200" i="1" dirty="0" smtClean="0">
                <a:solidFill>
                  <a:srgbClr val="FF0000"/>
                </a:solidFill>
              </a:rPr>
              <a:t>Знаем основные части растений корень, стебель, лист, цветок, бутон. Нам известны разные виды деревьев и мы узнаем их по форме листьев и семенам. А еще, можем из этих листьев , семян и плодов растений изготавливать поделки.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191011_0724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980728"/>
            <a:ext cx="3780420" cy="5040560"/>
          </a:xfrm>
          <a:prstGeom prst="rect">
            <a:avLst/>
          </a:prstGeom>
        </p:spPr>
      </p:pic>
      <p:pic>
        <p:nvPicPr>
          <p:cNvPr id="4" name="Рисунок 3" descr="IMG_20191011_0726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980728"/>
            <a:ext cx="3813888" cy="5085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_20191014_1337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276872"/>
            <a:ext cx="6876256" cy="4392488"/>
          </a:xfrm>
          <a:prstGeom prst="rect">
            <a:avLst/>
          </a:prstGeom>
        </p:spPr>
      </p:pic>
      <p:pic>
        <p:nvPicPr>
          <p:cNvPr id="3" name="Рисунок 2" descr="IMG_20191011_0726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188640"/>
            <a:ext cx="4108944" cy="3212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980728"/>
            <a:ext cx="86673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i="1" dirty="0" smtClean="0">
                <a:solidFill>
                  <a:srgbClr val="C00000"/>
                </a:solidFill>
              </a:rPr>
              <a:t>                    Научились </a:t>
            </a:r>
            <a:r>
              <a:rPr lang="ru-RU" sz="2400" i="1" dirty="0">
                <a:solidFill>
                  <a:srgbClr val="C00000"/>
                </a:solidFill>
              </a:rPr>
              <a:t>правильно передавать в рисунке форму</a:t>
            </a:r>
            <a:r>
              <a:rPr lang="ru-RU" sz="2400" i="1" dirty="0" smtClean="0">
                <a:solidFill>
                  <a:srgbClr val="C00000"/>
                </a:solidFill>
              </a:rPr>
              <a:t>,</a:t>
            </a:r>
          </a:p>
          <a:p>
            <a:pPr lvl="0" algn="ctr"/>
            <a:r>
              <a:rPr lang="ru-RU" sz="2400" i="1" dirty="0" smtClean="0">
                <a:solidFill>
                  <a:srgbClr val="C00000"/>
                </a:solidFill>
              </a:rPr>
              <a:t>           строение </a:t>
            </a:r>
            <a:r>
              <a:rPr lang="ru-RU" sz="2400" i="1" dirty="0">
                <a:solidFill>
                  <a:srgbClr val="C00000"/>
                </a:solidFill>
              </a:rPr>
              <a:t>предметов, расположение частей, отношение по </a:t>
            </a:r>
            <a:r>
              <a:rPr lang="ru-RU" sz="2400" i="1" dirty="0" smtClean="0">
                <a:solidFill>
                  <a:srgbClr val="C00000"/>
                </a:solidFill>
              </a:rPr>
              <a:t>величине.</a:t>
            </a:r>
            <a:endParaRPr lang="ru-RU" sz="2400" i="1" dirty="0">
              <a:solidFill>
                <a:srgbClr val="C00000"/>
              </a:solidFill>
            </a:endParaRPr>
          </a:p>
          <a:p>
            <a:endParaRPr lang="ru-RU" dirty="0"/>
          </a:p>
        </p:txBody>
      </p:sp>
      <p:pic>
        <p:nvPicPr>
          <p:cNvPr id="6" name="Рисунок 5" descr="IMG_20200219_0735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2276872"/>
            <a:ext cx="3312368" cy="4077072"/>
          </a:xfrm>
          <a:prstGeom prst="rect">
            <a:avLst/>
          </a:prstGeom>
        </p:spPr>
      </p:pic>
      <p:pic>
        <p:nvPicPr>
          <p:cNvPr id="7" name="Рисунок 6" descr="IMG_20200303_1318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2300876"/>
            <a:ext cx="3075806" cy="4101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_20191014_1343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332656"/>
            <a:ext cx="4187957" cy="3140968"/>
          </a:xfrm>
          <a:prstGeom prst="rect">
            <a:avLst/>
          </a:prstGeom>
        </p:spPr>
      </p:pic>
      <p:pic>
        <p:nvPicPr>
          <p:cNvPr id="5" name="Рисунок 4" descr="IMG_20191015_1615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980728"/>
            <a:ext cx="4245936" cy="5661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191022_1048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40019" y="1268760"/>
            <a:ext cx="4187957" cy="3140968"/>
          </a:xfrm>
          <a:prstGeom prst="rect">
            <a:avLst/>
          </a:prstGeom>
        </p:spPr>
      </p:pic>
      <p:pic>
        <p:nvPicPr>
          <p:cNvPr id="4" name="Рисунок 3" descr="IMG_20191014_1336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908720"/>
            <a:ext cx="4299942" cy="5733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_20191014_1341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260648"/>
            <a:ext cx="4572000" cy="3429000"/>
          </a:xfrm>
          <a:prstGeom prst="rect">
            <a:avLst/>
          </a:prstGeom>
        </p:spPr>
      </p:pic>
      <p:pic>
        <p:nvPicPr>
          <p:cNvPr id="2" name="Рисунок 1" descr="IMG_20191015_1616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2924944"/>
            <a:ext cx="4764021" cy="3573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7704" y="692696"/>
            <a:ext cx="6624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solidFill>
                  <a:srgbClr val="FF0000"/>
                </a:solidFill>
              </a:rPr>
              <a:t>Знаем несколько видов лесных ягод, грибов (съедобных и несъедобных).</a:t>
            </a:r>
            <a:endParaRPr lang="ru-RU" sz="3200" i="1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IMG_68091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916832"/>
            <a:ext cx="3906294" cy="4176464"/>
          </a:xfrm>
          <a:prstGeom prst="rect">
            <a:avLst/>
          </a:prstGeom>
        </p:spPr>
      </p:pic>
      <p:pic>
        <p:nvPicPr>
          <p:cNvPr id="6" name="Рисунок 5" descr="IMG_67851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1916832"/>
            <a:ext cx="4486220" cy="3565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IMG-20191007-WA00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404664"/>
            <a:ext cx="3888432" cy="5760640"/>
          </a:xfrm>
          <a:prstGeom prst="rect">
            <a:avLst/>
          </a:prstGeom>
        </p:spPr>
      </p:pic>
      <p:pic>
        <p:nvPicPr>
          <p:cNvPr id="15" name="Рисунок 14" descr="IMG_20191026_103425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404664"/>
            <a:ext cx="4353948" cy="5805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191026_1026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548680"/>
            <a:ext cx="7056784" cy="52925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20191018_095150-COLL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0"/>
            <a:ext cx="748883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980728"/>
            <a:ext cx="835292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i="1" dirty="0" smtClean="0">
                <a:solidFill>
                  <a:srgbClr val="FF0000"/>
                </a:solidFill>
              </a:rPr>
              <a:t>О животных и птицах :</a:t>
            </a: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Имеем  представления о жизни в природных условиях диких животных ,птиц;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Знаем о  домашних животных и их детёнышах</a:t>
            </a:r>
          </a:p>
          <a:p>
            <a:pPr lvl="0" algn="ctr"/>
            <a:r>
              <a:rPr lang="ru-RU" sz="3200" dirty="0" smtClean="0">
                <a:solidFill>
                  <a:srgbClr val="FF0000"/>
                </a:solidFill>
              </a:rPr>
              <a:t>Умеем  изображать животных ,их повадки и характеры.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6636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836712"/>
            <a:ext cx="6484204" cy="50831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_20190903_0921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908720"/>
            <a:ext cx="4083918" cy="5445224"/>
          </a:xfrm>
          <a:prstGeom prst="rect">
            <a:avLst/>
          </a:prstGeom>
        </p:spPr>
      </p:pic>
      <p:pic>
        <p:nvPicPr>
          <p:cNvPr id="6" name="Рисунок 5" descr="DSC_06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965306" y="1827627"/>
            <a:ext cx="5472608" cy="36347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IMG_20200608_0957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268085" y="1756251"/>
            <a:ext cx="4475991" cy="3356993"/>
          </a:xfrm>
          <a:prstGeom prst="rect">
            <a:avLst/>
          </a:prstGeom>
        </p:spPr>
      </p:pic>
      <p:pic>
        <p:nvPicPr>
          <p:cNvPr id="6" name="Рисунок 5" descr="IMG_20200608_0956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4644008" y="1196752"/>
            <a:ext cx="3327834" cy="4437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DSC_30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692696"/>
            <a:ext cx="3744416" cy="5613817"/>
          </a:xfrm>
          <a:prstGeom prst="rect">
            <a:avLst/>
          </a:prstGeom>
        </p:spPr>
      </p:pic>
      <p:pic>
        <p:nvPicPr>
          <p:cNvPr id="9" name="Рисунок 8" descr="DSC_30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620688"/>
            <a:ext cx="3752812" cy="5626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DSC_29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980728"/>
            <a:ext cx="7128792" cy="4752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DSC_05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980728"/>
            <a:ext cx="7704856" cy="5117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86535419_5-p-foni-dlya-prezentatsii-po-pdd-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5616" y="1340768"/>
            <a:ext cx="727280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dirty="0" smtClean="0">
                <a:solidFill>
                  <a:srgbClr val="0070C0"/>
                </a:solidFill>
              </a:rPr>
              <a:t>Узнали элементарные правила безопасности, правила дорожного движения.</a:t>
            </a:r>
          </a:p>
          <a:p>
            <a:pPr lvl="0" algn="ctr"/>
            <a:r>
              <a:rPr lang="ru-RU" sz="3200" dirty="0" smtClean="0">
                <a:solidFill>
                  <a:srgbClr val="0070C0"/>
                </a:solidFill>
              </a:rPr>
              <a:t>Узнали ,чтобы не заблудиться, необходимо запомнить название города, где живем, улицу, название детского сада.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G_20190904_1559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780928"/>
            <a:ext cx="4932040" cy="3699030"/>
          </a:xfrm>
          <a:prstGeom prst="rect">
            <a:avLst/>
          </a:prstGeom>
        </p:spPr>
      </p:pic>
      <p:pic>
        <p:nvPicPr>
          <p:cNvPr id="5" name="Рисунок 4" descr="IMG_20190904_1558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260648"/>
            <a:ext cx="4788024" cy="35910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980728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 descr="IMG_20190904_1601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124744"/>
            <a:ext cx="3813888" cy="5085184"/>
          </a:xfrm>
          <a:prstGeom prst="rect">
            <a:avLst/>
          </a:prstGeom>
        </p:spPr>
      </p:pic>
      <p:pic>
        <p:nvPicPr>
          <p:cNvPr id="5" name="Рисунок 4" descr="IMG_20190326_1539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1124744"/>
            <a:ext cx="4860032" cy="36450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980728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6" name="Рисунок 5" descr="IMG_20191107_1016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548680"/>
            <a:ext cx="4320480" cy="5858278"/>
          </a:xfrm>
          <a:prstGeom prst="rect">
            <a:avLst/>
          </a:prstGeom>
        </p:spPr>
      </p:pic>
      <p:pic>
        <p:nvPicPr>
          <p:cNvPr id="8" name="Рисунок 7" descr="IMG_20190919_1023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3789040"/>
            <a:ext cx="3923928" cy="2942946"/>
          </a:xfrm>
          <a:prstGeom prst="rect">
            <a:avLst/>
          </a:prstGeom>
        </p:spPr>
      </p:pic>
      <p:pic>
        <p:nvPicPr>
          <p:cNvPr id="7" name="Рисунок 6" descr="IMG_20190919_1022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404664"/>
            <a:ext cx="2679762" cy="3573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980728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 descr="IMG_20190919_1026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76672"/>
            <a:ext cx="7836363" cy="5877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980728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" name="Рисунок 4" descr="IMG_20190904_1615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836712"/>
            <a:ext cx="6840760" cy="5130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980728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" name="Рисунок 4" descr="IMG_20191003_1326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692696"/>
            <a:ext cx="7164288" cy="5373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IMG_20200608_0950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395536" y="1124744"/>
            <a:ext cx="3813888" cy="5085184"/>
          </a:xfrm>
          <a:prstGeom prst="rect">
            <a:avLst/>
          </a:prstGeom>
        </p:spPr>
      </p:pic>
      <p:pic>
        <p:nvPicPr>
          <p:cNvPr id="9" name="Рисунок 8" descr="IMG_20200608_0955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4716016" y="1196751"/>
            <a:ext cx="3744416" cy="4992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5770088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56792"/>
            <a:ext cx="9144000" cy="54726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1760" y="692696"/>
            <a:ext cx="46293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i="1" dirty="0" smtClean="0">
                <a:solidFill>
                  <a:srgbClr val="FF0000"/>
                </a:solidFill>
              </a:rPr>
              <a:t>Развитие речи</a:t>
            </a:r>
            <a:endParaRPr lang="ru-RU" sz="54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92696"/>
            <a:ext cx="914400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i="1" dirty="0" smtClean="0">
                <a:solidFill>
                  <a:srgbClr val="FF0000"/>
                </a:solidFill>
              </a:rPr>
              <a:t>Старались правильно произносить </a:t>
            </a:r>
          </a:p>
          <a:p>
            <a:pPr lvl="0" algn="ctr"/>
            <a:r>
              <a:rPr lang="ru-RU" sz="3200" i="1" dirty="0" smtClean="0">
                <a:solidFill>
                  <a:srgbClr val="FF0000"/>
                </a:solidFill>
              </a:rPr>
              <a:t>все звуки родного языка,</a:t>
            </a:r>
          </a:p>
          <a:p>
            <a:pPr lvl="0" algn="ctr"/>
            <a:r>
              <a:rPr lang="ru-RU" sz="3200" i="1" dirty="0" smtClean="0">
                <a:solidFill>
                  <a:srgbClr val="FF0000"/>
                </a:solidFill>
              </a:rPr>
              <a:t>использовать в речи существительные, обозначающие профессии;</a:t>
            </a:r>
          </a:p>
          <a:p>
            <a:pPr lvl="0" algn="ctr"/>
            <a:r>
              <a:rPr lang="ru-RU" sz="3200" i="1" dirty="0" smtClean="0">
                <a:solidFill>
                  <a:srgbClr val="FF0000"/>
                </a:solidFill>
              </a:rPr>
              <a:t>употреблять существительные с обобщающим значением: овощи, фрукты, ягоды, животные;</a:t>
            </a:r>
          </a:p>
          <a:p>
            <a:pPr lvl="0" algn="ctr"/>
            <a:r>
              <a:rPr lang="ru-RU" sz="3200" i="1" dirty="0" smtClean="0">
                <a:solidFill>
                  <a:srgbClr val="FF0000"/>
                </a:solidFill>
              </a:rPr>
              <a:t>согласовывать слова в роде, числе, падеже; </a:t>
            </a:r>
          </a:p>
          <a:p>
            <a:pPr lvl="0" algn="ctr"/>
            <a:r>
              <a:rPr lang="ru-RU" sz="3200" i="1" dirty="0" smtClean="0">
                <a:solidFill>
                  <a:srgbClr val="FF0000"/>
                </a:solidFill>
              </a:rPr>
              <a:t>пересказывать небольшие литературные тексты, составлять рассказ по сюжетной картине, игрушке, предметам; </a:t>
            </a:r>
          </a:p>
          <a:p>
            <a:pPr lvl="0" algn="ctr"/>
            <a:r>
              <a:rPr lang="ru-RU" sz="3200" i="1" dirty="0" smtClean="0">
                <a:solidFill>
                  <a:srgbClr val="FF0000"/>
                </a:solidFill>
              </a:rPr>
              <a:t>употреблять предложения с однородными членами.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3649" y="1412776"/>
            <a:ext cx="684076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i="1" dirty="0" smtClean="0">
                <a:solidFill>
                  <a:srgbClr val="FF0000"/>
                </a:solidFill>
              </a:rPr>
              <a:t>Теперь умеем отвечать на вопросы по содержанию прочитанного; </a:t>
            </a:r>
          </a:p>
          <a:p>
            <a:pPr lvl="0" algn="ctr"/>
            <a:r>
              <a:rPr lang="ru-RU" sz="3200" i="1" dirty="0" smtClean="0">
                <a:solidFill>
                  <a:srgbClr val="FF0000"/>
                </a:solidFill>
              </a:rPr>
              <a:t>читать наизусть небольшие стихотворениях, </a:t>
            </a:r>
            <a:r>
              <a:rPr lang="ru-RU" sz="3200" i="1" dirty="0" err="1" smtClean="0">
                <a:solidFill>
                  <a:srgbClr val="FF0000"/>
                </a:solidFill>
              </a:rPr>
              <a:t>потешки</a:t>
            </a:r>
            <a:r>
              <a:rPr lang="ru-RU" sz="3200" i="1" dirty="0" smtClean="0">
                <a:solidFill>
                  <a:srgbClr val="FF0000"/>
                </a:solidFill>
              </a:rPr>
              <a:t>; </a:t>
            </a:r>
          </a:p>
          <a:p>
            <a:pPr lvl="0" algn="ctr"/>
            <a:r>
              <a:rPr lang="ru-RU" sz="3200" i="1" dirty="0" smtClean="0">
                <a:solidFill>
                  <a:srgbClr val="FF0000"/>
                </a:solidFill>
              </a:rPr>
              <a:t>воспроизводить содержание художественных произведений с помощью вопросов воспитателя.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epositphotos_191558744-stock-illustration-border-template-with-kids-play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1786"/>
            <a:ext cx="9144000" cy="66144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39752" y="1844824"/>
            <a:ext cx="44644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i="1" dirty="0" smtClean="0">
                <a:solidFill>
                  <a:srgbClr val="FF0000"/>
                </a:solidFill>
              </a:rPr>
              <a:t>Физическое</a:t>
            </a:r>
          </a:p>
          <a:p>
            <a:r>
              <a:rPr lang="ru-RU" sz="6600" i="1" dirty="0" smtClean="0">
                <a:solidFill>
                  <a:srgbClr val="FF0000"/>
                </a:solidFill>
              </a:rPr>
              <a:t> развитие.</a:t>
            </a:r>
            <a:endParaRPr lang="ru-RU" sz="66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548680"/>
            <a:ext cx="8712968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i="1" dirty="0" smtClean="0"/>
              <a:t>                                   </a:t>
            </a:r>
            <a:r>
              <a:rPr lang="ru-RU" sz="3200" i="1" dirty="0" smtClean="0">
                <a:solidFill>
                  <a:srgbClr val="FF0000"/>
                </a:solidFill>
              </a:rPr>
              <a:t>Научились: </a:t>
            </a:r>
          </a:p>
          <a:p>
            <a:pPr lvl="0" algn="ctr"/>
            <a:r>
              <a:rPr lang="ru-RU" sz="3200" i="1" dirty="0" smtClean="0">
                <a:solidFill>
                  <a:srgbClr val="0070C0"/>
                </a:solidFill>
              </a:rPr>
              <a:t>Ходить и бегать, согласуя движения рук и ног; прыгать на 2-х ногах на месте и с продвижением вперед, прыгать в длину с места не менее 70 см.; брать, держать, переносить, класть, катать, бросать мяч из-за головы, от груди; метать предметы правой и левой рукой на дальность на расстояние не менее 5 метров, отбивать мяч о землю (пол) не менее 5 раз подряд; лазать по лесенки - стремянке, гимнастической стене не пропуская реек, перелезая с одного пролёта на другой; </a:t>
            </a:r>
          </a:p>
          <a:p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3608" y="1484784"/>
            <a:ext cx="747272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i="1" dirty="0" smtClean="0">
                <a:solidFill>
                  <a:srgbClr val="0070C0"/>
                </a:solidFill>
              </a:rPr>
              <a:t>Ползать, подлезать под натянутую верёвку, перелизать через бревно, лежащее на полу; </a:t>
            </a:r>
          </a:p>
          <a:p>
            <a:pPr lvl="0" algn="ctr"/>
            <a:r>
              <a:rPr lang="ru-RU" sz="3200" i="1" dirty="0" smtClean="0">
                <a:solidFill>
                  <a:srgbClr val="0070C0"/>
                </a:solidFill>
              </a:rPr>
              <a:t>строиться в колонну по одному, парами, в круг, шеренгу; </a:t>
            </a:r>
          </a:p>
          <a:p>
            <a:pPr lvl="0" algn="ctr"/>
            <a:r>
              <a:rPr lang="ru-RU" sz="3200" i="1" dirty="0" smtClean="0">
                <a:solidFill>
                  <a:srgbClr val="0070C0"/>
                </a:solidFill>
              </a:rPr>
              <a:t>ориентироваться в пространстве, находить левую и правую сторону.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190920_0933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764704"/>
            <a:ext cx="7128792" cy="5346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190920_0941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476672"/>
            <a:ext cx="7380312" cy="5535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IMG-20191129-WA00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764704"/>
            <a:ext cx="7553473" cy="5472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600" y="404664"/>
            <a:ext cx="74888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i="1" dirty="0" smtClean="0">
                <a:solidFill>
                  <a:srgbClr val="FF0000"/>
                </a:solidFill>
              </a:rPr>
              <a:t>А еще полюбили </a:t>
            </a:r>
          </a:p>
          <a:p>
            <a:pPr algn="ctr"/>
            <a:r>
              <a:rPr lang="ru-RU" sz="4000" i="1" dirty="0" smtClean="0">
                <a:solidFill>
                  <a:srgbClr val="FF0000"/>
                </a:solidFill>
              </a:rPr>
              <a:t>физкультуру на улице.</a:t>
            </a:r>
            <a:endParaRPr lang="ru-RU" sz="4000" i="1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IMG_6699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700808"/>
            <a:ext cx="3098073" cy="4653136"/>
          </a:xfrm>
          <a:prstGeom prst="rect">
            <a:avLst/>
          </a:prstGeom>
        </p:spPr>
      </p:pic>
      <p:pic>
        <p:nvPicPr>
          <p:cNvPr id="10" name="Рисунок 9" descr="IMG_20190920_1138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1916832"/>
            <a:ext cx="5244075" cy="3933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3648" y="692696"/>
            <a:ext cx="7789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solidFill>
                  <a:srgbClr val="C00000"/>
                </a:solidFill>
              </a:rPr>
              <a:t>Изображать </a:t>
            </a:r>
            <a:r>
              <a:rPr lang="ru-RU" sz="2400" i="1" dirty="0">
                <a:solidFill>
                  <a:srgbClr val="C00000"/>
                </a:solidFill>
              </a:rPr>
              <a:t>в одном рисунке несколько предметов</a:t>
            </a:r>
            <a:r>
              <a:rPr lang="ru-RU" sz="2400" i="1" dirty="0" smtClean="0">
                <a:solidFill>
                  <a:srgbClr val="C00000"/>
                </a:solidFill>
              </a:rPr>
              <a:t>,</a:t>
            </a:r>
          </a:p>
          <a:p>
            <a:pPr algn="ctr"/>
            <a:r>
              <a:rPr lang="ru-RU" sz="2400" i="1" dirty="0" smtClean="0">
                <a:solidFill>
                  <a:srgbClr val="C00000"/>
                </a:solidFill>
              </a:rPr>
              <a:t> </a:t>
            </a:r>
            <a:r>
              <a:rPr lang="ru-RU" sz="2400" i="1" dirty="0">
                <a:solidFill>
                  <a:srgbClr val="C00000"/>
                </a:solidFill>
              </a:rPr>
              <a:t>располагая их на одной линии, на всём листе, </a:t>
            </a:r>
            <a:endParaRPr lang="ru-RU" sz="2400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2400" i="1" dirty="0" smtClean="0">
                <a:solidFill>
                  <a:srgbClr val="C00000"/>
                </a:solidFill>
              </a:rPr>
              <a:t>связывать </a:t>
            </a:r>
            <a:r>
              <a:rPr lang="ru-RU" sz="2400" i="1" dirty="0">
                <a:solidFill>
                  <a:srgbClr val="C00000"/>
                </a:solidFill>
              </a:rPr>
              <a:t>их единым содержанием</a:t>
            </a:r>
          </a:p>
        </p:txBody>
      </p:sp>
      <p:pic>
        <p:nvPicPr>
          <p:cNvPr id="4" name="Рисунок 3" descr="IMG_20200608_0957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4283968" y="2204864"/>
            <a:ext cx="4248472" cy="3186354"/>
          </a:xfrm>
          <a:prstGeom prst="rect">
            <a:avLst/>
          </a:prstGeom>
        </p:spPr>
      </p:pic>
      <p:pic>
        <p:nvPicPr>
          <p:cNvPr id="5" name="Рисунок 4" descr="IMG_20200608_0951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-91954" y="2476330"/>
            <a:ext cx="4475989" cy="3356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191026_1042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548680"/>
            <a:ext cx="7416824" cy="55626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1600" y="0"/>
            <a:ext cx="748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solidFill>
                  <a:srgbClr val="FF0000"/>
                </a:solidFill>
              </a:rPr>
              <a:t>В этом году мы активно развивали навыки самообслуживания и учились помогать маленьким и взрослым.</a:t>
            </a:r>
            <a:endParaRPr lang="ru-RU" sz="3200" i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hello_html_3bd2c2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628800"/>
            <a:ext cx="7928829" cy="49303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191023_1614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548680"/>
            <a:ext cx="7704856" cy="5778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-20190818-WA00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412776"/>
            <a:ext cx="3489852" cy="4653136"/>
          </a:xfrm>
          <a:prstGeom prst="rect">
            <a:avLst/>
          </a:prstGeom>
        </p:spPr>
      </p:pic>
      <p:pic>
        <p:nvPicPr>
          <p:cNvPr id="4" name="Рисунок 3" descr="IMG-20190819-WA00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1484784"/>
            <a:ext cx="5052053" cy="378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-20190819-WA00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92696"/>
            <a:ext cx="4353948" cy="5805264"/>
          </a:xfrm>
          <a:prstGeom prst="rect">
            <a:avLst/>
          </a:prstGeom>
        </p:spPr>
      </p:pic>
      <p:pic>
        <p:nvPicPr>
          <p:cNvPr id="4" name="Рисунок 3" descr="IMG-20190821-WA00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692696"/>
            <a:ext cx="4355976" cy="5807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-20190821-WA00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908720"/>
            <a:ext cx="4017319" cy="5373216"/>
          </a:xfrm>
          <a:prstGeom prst="rect">
            <a:avLst/>
          </a:prstGeom>
        </p:spPr>
      </p:pic>
      <p:pic>
        <p:nvPicPr>
          <p:cNvPr id="4" name="Рисунок 3" descr="IMG-20190823-WA00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908719"/>
            <a:ext cx="4032448" cy="53765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-20190823-WA00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196752"/>
            <a:ext cx="3651870" cy="4869160"/>
          </a:xfrm>
          <a:prstGeom prst="rect">
            <a:avLst/>
          </a:prstGeom>
        </p:spPr>
      </p:pic>
      <p:pic>
        <p:nvPicPr>
          <p:cNvPr id="5" name="Рисунок 4" descr="IMG-20190826-WA00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0"/>
            <a:ext cx="3429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-20190826-WA00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1052736"/>
            <a:ext cx="6408712" cy="4806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ello_html_214f4c5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0"/>
            <a:ext cx="85725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67744" y="2564904"/>
            <a:ext cx="49685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 smtClean="0">
                <a:solidFill>
                  <a:srgbClr val="FF0000"/>
                </a:solidFill>
              </a:rPr>
              <a:t>В этом году мы заработали множество грамот </a:t>
            </a:r>
          </a:p>
          <a:p>
            <a:pPr algn="ctr"/>
            <a:r>
              <a:rPr lang="ru-RU" sz="3600" i="1" dirty="0" smtClean="0">
                <a:solidFill>
                  <a:srgbClr val="FF0000"/>
                </a:solidFill>
              </a:rPr>
              <a:t>в российских</a:t>
            </a:r>
          </a:p>
          <a:p>
            <a:pPr algn="ctr"/>
            <a:r>
              <a:rPr lang="ru-RU" sz="3600" i="1" dirty="0" smtClean="0">
                <a:solidFill>
                  <a:srgbClr val="FF0000"/>
                </a:solidFill>
              </a:rPr>
              <a:t> и международных конкурсах.</a:t>
            </a:r>
            <a:endParaRPr lang="ru-RU" sz="36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3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145868">
            <a:off x="251520" y="188640"/>
            <a:ext cx="4608512" cy="3260641"/>
          </a:xfrm>
          <a:prstGeom prst="rect">
            <a:avLst/>
          </a:prstGeom>
        </p:spPr>
      </p:pic>
      <p:pic>
        <p:nvPicPr>
          <p:cNvPr id="4" name="Рисунок 3" descr="2020-03-31_14-06-1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223117">
            <a:off x="4845576" y="1213968"/>
            <a:ext cx="3248025" cy="4648200"/>
          </a:xfrm>
          <a:prstGeom prst="rect">
            <a:avLst/>
          </a:prstGeom>
        </p:spPr>
      </p:pic>
      <p:pic>
        <p:nvPicPr>
          <p:cNvPr id="7" name="Рисунок 6" descr="Ч.Г.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110343">
            <a:off x="748842" y="2994289"/>
            <a:ext cx="4860032" cy="34385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IMG_20200608_100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860165" y="2172283"/>
            <a:ext cx="3651870" cy="4869160"/>
          </a:xfrm>
          <a:prstGeom prst="rect">
            <a:avLst/>
          </a:prstGeom>
        </p:spPr>
      </p:pic>
      <p:pic>
        <p:nvPicPr>
          <p:cNvPr id="7" name="Рисунок 6" descr="IMG_20200608_0954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3851920" y="350658"/>
            <a:ext cx="4932040" cy="3699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Диплом участника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265191">
            <a:off x="1083267" y="119377"/>
            <a:ext cx="4877322" cy="3450831"/>
          </a:xfrm>
          <a:prstGeom prst="rect">
            <a:avLst/>
          </a:prstGeom>
        </p:spPr>
      </p:pic>
      <p:pic>
        <p:nvPicPr>
          <p:cNvPr id="4" name="Рисунок 3" descr="Диплом участника (4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056196">
            <a:off x="4617547" y="2157425"/>
            <a:ext cx="5284420" cy="3738863"/>
          </a:xfrm>
          <a:prstGeom prst="rect">
            <a:avLst/>
          </a:prstGeom>
        </p:spPr>
      </p:pic>
      <p:pic>
        <p:nvPicPr>
          <p:cNvPr id="5" name="Рисунок 4" descr="Диплом участника (5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054618">
            <a:off x="59609" y="3273363"/>
            <a:ext cx="5076056" cy="3591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IMG-20200410-WA00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308096">
            <a:off x="829599" y="833911"/>
            <a:ext cx="3725805" cy="5229200"/>
          </a:xfrm>
          <a:prstGeom prst="rect">
            <a:avLst/>
          </a:prstGeom>
        </p:spPr>
      </p:pic>
      <p:pic>
        <p:nvPicPr>
          <p:cNvPr id="9" name="Рисунок 8" descr="IMG-20200410-WA0021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423712">
            <a:off x="4034314" y="872986"/>
            <a:ext cx="3682558" cy="5157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971600" y="404664"/>
          <a:ext cx="3876730" cy="5588080"/>
        </p:xfrm>
        <a:graphic>
          <a:graphicData uri="http://schemas.openxmlformats.org/presentationml/2006/ole">
            <p:oleObj spid="_x0000_s1026" name="Документ" r:id="rId4" imgW="7531123" imgH="10856888" progId="Word.Document.12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355976" y="1097035"/>
          <a:ext cx="3744416" cy="5284293"/>
        </p:xfrm>
        <a:graphic>
          <a:graphicData uri="http://schemas.openxmlformats.org/presentationml/2006/ole">
            <p:oleObj spid="_x0000_s1027" name="Документ" r:id="rId5" imgW="7693803" imgH="10856888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827584" y="476672"/>
          <a:ext cx="3675502" cy="5256584"/>
        </p:xfrm>
        <a:graphic>
          <a:graphicData uri="http://schemas.openxmlformats.org/presentationml/2006/ole">
            <p:oleObj spid="_x0000_s2050" name="Документ" r:id="rId4" imgW="7599146" imgH="10871672" progId="Word.Document.12">
              <p:embed/>
            </p:oleObj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4067944" y="1412776"/>
          <a:ext cx="3600400" cy="5086658"/>
        </p:xfrm>
        <a:graphic>
          <a:graphicData uri="http://schemas.openxmlformats.org/presentationml/2006/ole">
            <p:oleObj spid="_x0000_s2051" name="Документ" r:id="rId5" imgW="7712518" imgH="10895109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unnam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844824"/>
            <a:ext cx="5256584" cy="50131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9672" y="1196752"/>
            <a:ext cx="75264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>
                <a:solidFill>
                  <a:srgbClr val="FF0000"/>
                </a:solidFill>
              </a:rPr>
              <a:t>Но , ничего бы этого не было,</a:t>
            </a:r>
            <a:endParaRPr lang="ru-RU" sz="4400" i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95936" y="1844824"/>
            <a:ext cx="51480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i="1" dirty="0" smtClean="0">
                <a:solidFill>
                  <a:srgbClr val="FF0000"/>
                </a:solidFill>
              </a:rPr>
              <a:t>     если бы не было </a:t>
            </a:r>
          </a:p>
          <a:p>
            <a:r>
              <a:rPr lang="ru-RU" sz="4400" i="1" dirty="0" smtClean="0">
                <a:solidFill>
                  <a:srgbClr val="FF0000"/>
                </a:solidFill>
              </a:rPr>
              <a:t> </a:t>
            </a:r>
            <a:r>
              <a:rPr lang="ru-RU" sz="4400" i="1" dirty="0" smtClean="0">
                <a:solidFill>
                  <a:srgbClr val="FF0000"/>
                </a:solidFill>
              </a:rPr>
              <a:t>          вас, дорогие</a:t>
            </a:r>
          </a:p>
          <a:p>
            <a:r>
              <a:rPr lang="ru-RU" sz="4400" i="1" dirty="0" smtClean="0">
                <a:solidFill>
                  <a:srgbClr val="FF0000"/>
                </a:solidFill>
              </a:rPr>
              <a:t> </a:t>
            </a:r>
            <a:r>
              <a:rPr lang="ru-RU" sz="4400" i="1" dirty="0" smtClean="0">
                <a:solidFill>
                  <a:srgbClr val="FF0000"/>
                </a:solidFill>
              </a:rPr>
              <a:t>               наши </a:t>
            </a:r>
          </a:p>
          <a:p>
            <a:r>
              <a:rPr lang="ru-RU" sz="4400" i="1" dirty="0" smtClean="0">
                <a:solidFill>
                  <a:srgbClr val="FF0000"/>
                </a:solidFill>
              </a:rPr>
              <a:t> </a:t>
            </a:r>
            <a:r>
              <a:rPr lang="ru-RU" sz="4400" i="1" dirty="0" smtClean="0">
                <a:solidFill>
                  <a:srgbClr val="FF0000"/>
                </a:solidFill>
              </a:rPr>
              <a:t>           родители!</a:t>
            </a:r>
            <a:endParaRPr lang="ru-RU" sz="44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-20191129-WA00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060848"/>
            <a:ext cx="4365104" cy="4365104"/>
          </a:xfrm>
          <a:prstGeom prst="rect">
            <a:avLst/>
          </a:prstGeom>
        </p:spPr>
      </p:pic>
      <p:pic>
        <p:nvPicPr>
          <p:cNvPr id="5" name="Рисунок 4" descr="IMG-20191129-WA00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30062" y="620688"/>
            <a:ext cx="3759882" cy="5013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191026_1020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692696"/>
            <a:ext cx="7271477" cy="5453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11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980728"/>
            <a:ext cx="3603176" cy="5589240"/>
          </a:xfrm>
          <a:prstGeom prst="rect">
            <a:avLst/>
          </a:prstGeom>
        </p:spPr>
      </p:pic>
      <p:pic>
        <p:nvPicPr>
          <p:cNvPr id="8" name="Рисунок 7" descr="IMG-20200218-WA00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1052736"/>
            <a:ext cx="3744416" cy="54252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IMG-20200218-WA0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114549"/>
            <a:ext cx="5544616" cy="67434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-20200218-WA0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663962"/>
            <a:ext cx="7632848" cy="5732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IMG_20200608_1001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3995935" y="2852936"/>
            <a:ext cx="4992555" cy="3744416"/>
          </a:xfrm>
          <a:prstGeom prst="rect">
            <a:avLst/>
          </a:prstGeom>
        </p:spPr>
      </p:pic>
      <p:pic>
        <p:nvPicPr>
          <p:cNvPr id="6" name="Рисунок 5" descr="IMG_20200608_1000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539551" y="476672"/>
            <a:ext cx="4896544" cy="3672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IMG-20200218-WA0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IMG_6879230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124744"/>
            <a:ext cx="8171788" cy="4954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-20191129-WA00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1937" y="1085850"/>
            <a:ext cx="8620125" cy="4686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908720"/>
            <a:ext cx="8208911" cy="4852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i="1" dirty="0" smtClean="0">
                <a:solidFill>
                  <a:srgbClr val="FF0000"/>
                </a:solidFill>
              </a:rPr>
              <a:t>А еще, мы научились</a:t>
            </a:r>
          </a:p>
          <a:p>
            <a:pPr algn="ctr"/>
            <a:r>
              <a:rPr lang="ru-RU" sz="6000" i="1" dirty="0" smtClean="0">
                <a:solidFill>
                  <a:srgbClr val="FF0000"/>
                </a:solidFill>
              </a:rPr>
              <a:t> дружить </a:t>
            </a:r>
          </a:p>
          <a:p>
            <a:pPr algn="ctr"/>
            <a:r>
              <a:rPr lang="ru-RU" sz="6000" i="1" dirty="0" smtClean="0">
                <a:solidFill>
                  <a:srgbClr val="FF0000"/>
                </a:solidFill>
              </a:rPr>
              <a:t>и</a:t>
            </a:r>
            <a:r>
              <a:rPr lang="ru-RU" sz="6000" i="1" dirty="0" smtClean="0">
                <a:solidFill>
                  <a:srgbClr val="FF0000"/>
                </a:solidFill>
              </a:rPr>
              <a:t> помогать </a:t>
            </a:r>
          </a:p>
          <a:p>
            <a:pPr algn="ctr"/>
            <a:r>
              <a:rPr lang="ru-RU" sz="6000" i="1" dirty="0" smtClean="0">
                <a:solidFill>
                  <a:srgbClr val="FF0000"/>
                </a:solidFill>
              </a:rPr>
              <a:t>друг другу.</a:t>
            </a:r>
          </a:p>
          <a:p>
            <a:pPr algn="ctr"/>
            <a:r>
              <a:rPr lang="ru-RU" sz="6000" i="1" dirty="0" smtClean="0">
                <a:solidFill>
                  <a:srgbClr val="FF0000"/>
                </a:solidFill>
              </a:rPr>
              <a:t>Правда , это здорово?</a:t>
            </a:r>
            <a:endParaRPr lang="ru-RU" sz="60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IMG_20191018_1126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340768"/>
            <a:ext cx="3705876" cy="4941168"/>
          </a:xfrm>
          <a:prstGeom prst="rect">
            <a:avLst/>
          </a:prstGeom>
        </p:spPr>
      </p:pic>
      <p:pic>
        <p:nvPicPr>
          <p:cNvPr id="8" name="Рисунок 7" descr="IMG_20190903_0921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548680"/>
            <a:ext cx="3724657" cy="5517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IMG_656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500" y="647700"/>
            <a:ext cx="8763000" cy="556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IMG_20200220_1014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2636912"/>
            <a:ext cx="5340085" cy="4005064"/>
          </a:xfrm>
          <a:prstGeom prst="rect">
            <a:avLst/>
          </a:prstGeom>
        </p:spPr>
      </p:pic>
      <p:pic>
        <p:nvPicPr>
          <p:cNvPr id="7" name="Рисунок 6" descr="IMG_20200214_1704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404664"/>
            <a:ext cx="3867894" cy="5157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_20190904_1033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692696"/>
            <a:ext cx="7236296" cy="5427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_20200214_1705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548680"/>
            <a:ext cx="7356309" cy="5517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552" y="1772816"/>
            <a:ext cx="78488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i="1" dirty="0" smtClean="0">
                <a:solidFill>
                  <a:srgbClr val="FF0000"/>
                </a:solidFill>
              </a:rPr>
              <a:t>Конец </a:t>
            </a:r>
          </a:p>
          <a:p>
            <a:pPr algn="ctr"/>
            <a:r>
              <a:rPr lang="ru-RU" sz="6600" i="1" dirty="0" smtClean="0">
                <a:solidFill>
                  <a:srgbClr val="FF0000"/>
                </a:solidFill>
              </a:rPr>
              <a:t> 2019-2020</a:t>
            </a:r>
          </a:p>
          <a:p>
            <a:pPr algn="ctr"/>
            <a:r>
              <a:rPr lang="ru-RU" sz="6600" i="1" dirty="0" smtClean="0">
                <a:solidFill>
                  <a:srgbClr val="FF0000"/>
                </a:solidFill>
              </a:rPr>
              <a:t> учебного года.</a:t>
            </a:r>
            <a:endParaRPr lang="ru-RU" sz="66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200214_1717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48680"/>
            <a:ext cx="4083918" cy="5445224"/>
          </a:xfrm>
          <a:prstGeom prst="rect">
            <a:avLst/>
          </a:prstGeom>
        </p:spPr>
      </p:pic>
      <p:pic>
        <p:nvPicPr>
          <p:cNvPr id="4" name="Рисунок 3" descr="IMG_20200214_1714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47320" y="404664"/>
            <a:ext cx="4696680" cy="5544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333</Words>
  <Application>Microsoft Office PowerPoint</Application>
  <PresentationFormat>Экран (4:3)</PresentationFormat>
  <Paragraphs>83</Paragraphs>
  <Slides>89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89</vt:i4>
      </vt:variant>
    </vt:vector>
  </HeadingPairs>
  <TitlesOfParts>
    <vt:vector size="91" baseType="lpstr">
      <vt:lpstr>Тема Office</vt:lpstr>
      <vt:lpstr>Документ Microsoft Office Word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Marina</dc:creator>
  <cp:lastModifiedBy>Marina</cp:lastModifiedBy>
  <cp:revision>32</cp:revision>
  <dcterms:created xsi:type="dcterms:W3CDTF">2020-06-06T14:40:50Z</dcterms:created>
  <dcterms:modified xsi:type="dcterms:W3CDTF">2020-06-08T17:55:33Z</dcterms:modified>
</cp:coreProperties>
</file>