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9C27-314E-45D3-9C43-07F7070740DC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73CF-CF43-4876-9226-B4115BE46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.jpg"/>
          <p:cNvPicPr>
            <a:picLocks noChangeAspect="1"/>
          </p:cNvPicPr>
          <p:nvPr/>
        </p:nvPicPr>
        <p:blipFill>
          <a:blip r:embed="rId2" cstate="print">
            <a:lum bright="48000" contrast="2000"/>
          </a:blip>
          <a:stretch>
            <a:fillRect/>
          </a:stretch>
        </p:blipFill>
        <p:spPr>
          <a:xfrm>
            <a:off x="-540568" y="0"/>
            <a:ext cx="102251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9987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56 «Колибри»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9644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программа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технической направленности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Kozuka Gothic Pro EL" pitchFamily="34" charset="-128"/>
                <a:ea typeface="Kozuka Gothic Pro EL" pitchFamily="34" charset="-128"/>
                <a:cs typeface="Times New Roman" pitchFamily="18" charset="0"/>
              </a:rPr>
              <a:t>«Транспорт. От истоков до машин будущего</a:t>
            </a:r>
            <a:r>
              <a:rPr lang="ru-RU" sz="3200" b="1">
                <a:solidFill>
                  <a:srgbClr val="FF0000"/>
                </a:solidFill>
                <a:latin typeface="Kozuka Gothic Pro EL" pitchFamily="34" charset="-128"/>
                <a:ea typeface="Kozuka Gothic Pro EL" pitchFamily="34" charset="-128"/>
                <a:cs typeface="Times New Roman" pitchFamily="18" charset="0"/>
              </a:rPr>
              <a:t>» </a:t>
            </a:r>
            <a:endParaRPr lang="ru-RU" sz="3200" b="1" dirty="0" smtClean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(конструирование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17032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Автор-составитель:   Галкина Марина Борисовна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0932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Индивидуальная работа. Совместно с родителями.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-20190521-WA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923674" cy="26147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IMG-20190818-WA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852936"/>
            <a:ext cx="2787774" cy="37170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IMG-20190826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24744"/>
            <a:ext cx="2736304" cy="54726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62" y="980728"/>
            <a:ext cx="8524385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Педагогические технологии,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применяемые </a:t>
            </a:r>
            <a:r>
              <a:rPr lang="ru-RU" sz="3200" b="1" dirty="0">
                <a:solidFill>
                  <a:srgbClr val="FF0000"/>
                </a:solidFill>
              </a:rPr>
              <a:t>в процессе </a:t>
            </a:r>
            <a:r>
              <a:rPr lang="ru-RU" sz="3200" b="1" dirty="0" smtClean="0">
                <a:solidFill>
                  <a:srgbClr val="FF0000"/>
                </a:solidFill>
              </a:rPr>
              <a:t>занятий :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технология развивающего обучения,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технология исследовательской деятельности,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технология коллективной творческой деятельности,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технология решения изобретательских задач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552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3200" b="1" dirty="0" smtClean="0">
                <a:solidFill>
                  <a:srgbClr val="C00000"/>
                </a:solidFill>
              </a:rPr>
              <a:t>СОДЕРЖАНИЕ ПРОГРАММЫ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Конструирование из конструктора: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создание различных конструкций по рисунку, схеме, условиям, по словесной инструкции, формирование умения передавать особенности предметов средствами конструктора</a:t>
            </a:r>
          </a:p>
        </p:txBody>
      </p:sp>
      <p:pic>
        <p:nvPicPr>
          <p:cNvPr id="4" name="Рисунок 3" descr="2jmbfY2uz7PXNYNtf6VuTf52GVZRu4UCTSxP0xW9iyVznI1jomRkczkVis9oTczXuOEvAs2ztjwMho9CLPl9WZtICuiZ3ru2owGH7Ypwq5l7Q_wT8U81wxm437OFy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348880"/>
            <a:ext cx="3657600" cy="2474976"/>
          </a:xfrm>
          <a:prstGeom prst="rect">
            <a:avLst/>
          </a:prstGeom>
        </p:spPr>
      </p:pic>
      <p:pic>
        <p:nvPicPr>
          <p:cNvPr id="5" name="Рисунок 4" descr="1025706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871452"/>
            <a:ext cx="3032898" cy="1986548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869160"/>
            <a:ext cx="2592288" cy="172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 Мозаика: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формирование умения передавать особенности предметов средствами мозаики.</a:t>
            </a:r>
          </a:p>
        </p:txBody>
      </p:sp>
      <p:pic>
        <p:nvPicPr>
          <p:cNvPr id="5" name="Рисунок 4" descr="IMG_20191003_155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20888"/>
            <a:ext cx="3264362" cy="24482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IMG_20191003_155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852936"/>
            <a:ext cx="2355726" cy="31409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IMG_20191003_155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852936"/>
            <a:ext cx="2376264" cy="31683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10180213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6020" y="5085184"/>
            <a:ext cx="3466628" cy="158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Конструирование из бумаги</a:t>
            </a:r>
            <a:r>
              <a:rPr lang="ru-RU" sz="2400" dirty="0">
                <a:solidFill>
                  <a:srgbClr val="7030A0"/>
                </a:solidFill>
              </a:rPr>
              <a:t>, картона, коробок, катушек и других материалов (как отдельно, так и в сочетании друг с другом) для изготовления различных поделок и игрушек, что является не только полезным, но и интересным занятием для детей.</a:t>
            </a:r>
          </a:p>
        </p:txBody>
      </p:sp>
      <p:pic>
        <p:nvPicPr>
          <p:cNvPr id="4" name="Рисунок 3" descr="plib61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791494" cy="21276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konstruirovanie-iz-bumagi-rake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92896"/>
            <a:ext cx="3323446" cy="21602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89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437112"/>
            <a:ext cx="3377049" cy="19442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6a06751b62100e54b64f860e84c35c98--dino-mast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419083"/>
            <a:ext cx="2555776" cy="19158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Конструирование</a:t>
            </a:r>
            <a:r>
              <a:rPr lang="ru-RU" sz="2800" dirty="0">
                <a:solidFill>
                  <a:srgbClr val="FF0000"/>
                </a:solidFill>
              </a:rPr>
              <a:t> из природного материала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</a:t>
            </a:r>
            <a:r>
              <a:rPr lang="ru-RU" sz="2800" dirty="0">
                <a:solidFill>
                  <a:srgbClr val="FF0000"/>
                </a:solidFill>
              </a:rPr>
              <a:t>качестве строительного    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 ( песок, снег, вода замороженная подкрашенная ,камни, шишки, желуди, кору, коряги, бревна разных конфигураций, пни, листья, камешки и большие камни, солому, траву и др., так и другие материалы — бумагу, всевозможные упаковки, в том числе палки, веревки, пенопласт, пластиковые бутылки).</a:t>
            </a:r>
          </a:p>
          <a:p>
            <a:endParaRPr lang="ru-RU" dirty="0"/>
          </a:p>
        </p:txBody>
      </p:sp>
      <p:pic>
        <p:nvPicPr>
          <p:cNvPr id="4" name="Рисунок 3" descr="9587755_30903thumb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2736304" cy="19950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66c29b7e0a1a7de079eb29d7e3eeb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997200" cy="224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9e90aec0b97ab0517389aa9cebf2a3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996952"/>
            <a:ext cx="2520280" cy="18902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725144"/>
            <a:ext cx="5652120" cy="18872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3" y="764704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 </a:t>
            </a:r>
            <a:r>
              <a:rPr lang="ru-RU" sz="2800" i="1" dirty="0">
                <a:solidFill>
                  <a:srgbClr val="7030A0"/>
                </a:solidFill>
              </a:rPr>
              <a:t>Важно развить у ребят </a:t>
            </a:r>
            <a:r>
              <a:rPr lang="ru-RU" sz="2800" i="1" dirty="0" smtClean="0">
                <a:solidFill>
                  <a:srgbClr val="7030A0"/>
                </a:solidFill>
              </a:rPr>
              <a:t>дошкольного </a:t>
            </a:r>
            <a:r>
              <a:rPr lang="ru-RU" sz="2800" i="1" dirty="0">
                <a:solidFill>
                  <a:srgbClr val="7030A0"/>
                </a:solidFill>
              </a:rPr>
              <a:t>возраста умения рассуждать о замысле, договариваться о выборе материала, о том, кто какую работу будет выполнять. Для воспитания эстетических чувств важен не только результат конструирования, но и организация самой </a:t>
            </a:r>
            <a:r>
              <a:rPr lang="ru-RU" sz="2800" i="1" dirty="0" smtClean="0">
                <a:solidFill>
                  <a:srgbClr val="7030A0"/>
                </a:solidFill>
              </a:rPr>
              <a:t>работы. Именно  это и представляет дополнительная </a:t>
            </a:r>
            <a:r>
              <a:rPr lang="ru-RU" sz="2800" i="1" dirty="0" err="1" smtClean="0">
                <a:solidFill>
                  <a:srgbClr val="7030A0"/>
                </a:solidFill>
              </a:rPr>
              <a:t>общеразвивающая</a:t>
            </a:r>
            <a:r>
              <a:rPr lang="ru-RU" sz="2800" i="1" dirty="0" smtClean="0">
                <a:solidFill>
                  <a:srgbClr val="7030A0"/>
                </a:solidFill>
              </a:rPr>
              <a:t> программа «Транспорт. От истоков до машин будущего». 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920880" cy="674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 </a:t>
            </a:r>
            <a:r>
              <a:rPr lang="ru-RU" sz="2000" b="1" dirty="0">
                <a:solidFill>
                  <a:srgbClr val="C00000"/>
                </a:solidFill>
              </a:rPr>
              <a:t>программы: </a:t>
            </a:r>
            <a:r>
              <a:rPr lang="ru-RU" sz="2000" dirty="0">
                <a:solidFill>
                  <a:srgbClr val="7030A0"/>
                </a:solidFill>
              </a:rPr>
              <a:t>способствовать развитию познавательной активности детей дошкольного возраста средствами конструирования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Задачи: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Обучающие: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Обучить детей приемам конструирования по схемам;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способствовать формированию знаний о видах транспорта и типах строений;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содействовать формированию знаний о счёте, цвете, форме, понятии части и целого;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Развивающие: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Создать условия для развития общих познавательных способностей детей: внимания, логического и образного мышления, памяти, воображения.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Способствовать развитию мелкой моторики рук и координации движения;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способствовать развитию творческих способностей детей.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Воспитательные: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Содействовать воспитанию организационных и нравственно-волевых качеств личности: самостоятельности, дисциплинированности, развитию терпения и упорства в достижении цели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Занятия по программе </a:t>
            </a:r>
            <a:r>
              <a:rPr lang="ru-RU" sz="2000" b="1" i="1" dirty="0">
                <a:solidFill>
                  <a:srgbClr val="C00000"/>
                </a:solidFill>
              </a:rPr>
              <a:t>«Транспорт. От истоков до машин будущего».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положат начало формированию у детей целостного представления о мире техники, истории и развития, совершенствования устройства конструкций, механизмов и машин с развитием техники, их месте в окружающем мире.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     Реализация данного курса позволяет стимулировать интерес и любознательность, развивать способности к решению проблемных ситуаций – умению исследовать проблему, анализировать имеющиеся ресурсы, выдвигать идеи, планировать решения и реализовывать их, расширит активный словарь. А разнообразие конструкторов позволяет заниматься с обучающимися разного возраста и различных образовательных возможностей.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87484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Игра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– необходимый спутник детства.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 </a:t>
            </a:r>
            <a:r>
              <a:rPr lang="ru-RU" sz="2000" dirty="0">
                <a:solidFill>
                  <a:srgbClr val="C00000"/>
                </a:solidFill>
              </a:rPr>
              <a:t>конструктором дети учатся, играя.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Дети </a:t>
            </a:r>
            <a:r>
              <a:rPr lang="ru-RU" sz="2000" dirty="0">
                <a:solidFill>
                  <a:srgbClr val="C00000"/>
                </a:solidFill>
              </a:rPr>
              <a:t>– неутомимые конструкторы, их творческие способности оригинальны.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Обучающиеся </a:t>
            </a:r>
            <a:r>
              <a:rPr lang="ru-RU" sz="2000" dirty="0">
                <a:solidFill>
                  <a:srgbClr val="C00000"/>
                </a:solidFill>
              </a:rPr>
              <a:t>конструируют постепенно,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>
                <a:solidFill>
                  <a:srgbClr val="C00000"/>
                </a:solidFill>
              </a:rPr>
              <a:t>шаг за шагом», что позволяет двигаться, развиваться в собственном темпе, стимулирует решать новые, более сложные задачи. Конструктор помогает ребенку воплощать в жизнь свои идеи, строить и фантазировать.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Ребенок </a:t>
            </a:r>
            <a:r>
              <a:rPr lang="ru-RU" sz="2000" dirty="0">
                <a:solidFill>
                  <a:srgbClr val="C00000"/>
                </a:solidFill>
              </a:rPr>
              <a:t>увлечённо работает и видит конечный результат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А любой успех побуждает желание учиться.</a:t>
            </a:r>
          </a:p>
        </p:txBody>
      </p:sp>
      <p:pic>
        <p:nvPicPr>
          <p:cNvPr id="4" name="Рисунок 3" descr="IMG_20190904_161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429000"/>
            <a:ext cx="4283968" cy="32129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i="1" dirty="0">
                <a:solidFill>
                  <a:srgbClr val="C00000"/>
                </a:solidFill>
              </a:rPr>
              <a:t>В детском саду ребята играют со строительным материалом часто группами. В этом случае их деятельность направлена на достижение общей цели. Развиваются навыки совместного творчества. </a:t>
            </a:r>
          </a:p>
        </p:txBody>
      </p:sp>
      <p:pic>
        <p:nvPicPr>
          <p:cNvPr id="4" name="Рисунок 3" descr="IMG_20190201_164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820139" cy="43651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 Виды конструирования техники: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Конструирование по образцу(модели)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— когда есть готовая модель транспортного средства, того, что нужно построить (например, изображение или схема).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При конструировании по условиям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— образца нет, задаются только условия, которым техническая модель должна соответствовать (например, вагончик для собачки должен быть маленьким, а для лошадки — большим).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Конструирование по замыслу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предполагает, что ребенок сам, без каких-либо внешних ограничений, создаст образ будущего сооружения и воплотит его в материале, который имеется в его распоряжении. Этот тип конструирования лучше остальных развивает творческие способности дошкольников.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7" y="620688"/>
            <a:ext cx="7200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Программа строится на следующих принципах обучения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добровольности, гуманизма, приоритета общечеловеческих ценностей, свободного развития личности, самооценки ребенка, создание максимально благоприятной атмосферы для личностного развития обучаемого;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доступности обучения и посильности труда;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</a:t>
            </a:r>
            <a:r>
              <a:rPr lang="ru-RU" sz="2000" dirty="0" err="1">
                <a:solidFill>
                  <a:srgbClr val="7030A0"/>
                </a:solidFill>
              </a:rPr>
              <a:t>природосообразности</a:t>
            </a:r>
            <a:r>
              <a:rPr lang="ru-RU" sz="2000" dirty="0">
                <a:solidFill>
                  <a:srgbClr val="7030A0"/>
                </a:solidFill>
              </a:rPr>
              <a:t>: учет возрастных возможностей и задатков обучающихся при включении их в различные виды деятельности;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</a:t>
            </a:r>
            <a:r>
              <a:rPr lang="ru-RU" sz="2000" dirty="0" err="1">
                <a:solidFill>
                  <a:srgbClr val="7030A0"/>
                </a:solidFill>
              </a:rPr>
              <a:t>дифференцированности</a:t>
            </a:r>
            <a:r>
              <a:rPr lang="ru-RU" sz="2000" dirty="0">
                <a:solidFill>
                  <a:srgbClr val="7030A0"/>
                </a:solidFill>
              </a:rPr>
              <a:t> и последовательности: чередование различных видов и форм занятий, постепенное усложнение приемов работы, разумное увеличение нагрузки;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систематичности и последовательности в обучении;</a:t>
            </a:r>
          </a:p>
          <a:p>
            <a:r>
              <a:rPr lang="ru-RU" sz="2000" dirty="0">
                <a:solidFill>
                  <a:srgbClr val="7030A0"/>
                </a:solidFill>
              </a:rPr>
              <a:t>- принцип «зоны ближайшего развития» для каждого ребенка, выбор индивидуального маршрута и темпа его освоения.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8892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Формы организации педагогической </a:t>
            </a:r>
            <a:r>
              <a:rPr lang="ru-RU" sz="3200" b="1" dirty="0" smtClean="0">
                <a:solidFill>
                  <a:srgbClr val="7030A0"/>
                </a:solidFill>
              </a:rPr>
              <a:t>деятельности: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групповая работа</a:t>
            </a:r>
            <a:endParaRPr lang="ru-RU" sz="2800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_20181031_094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4440493" cy="33303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MG_20190904_16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92896"/>
            <a:ext cx="2895786" cy="38610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ie-fony-dlya-prezentaci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0"/>
            <a:ext cx="397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Творческая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мастерская</a:t>
            </a:r>
          </a:p>
        </p:txBody>
      </p:sp>
      <p:pic>
        <p:nvPicPr>
          <p:cNvPr id="4" name="Рисунок 3" descr="IMG_20191003_155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3744416" cy="28083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MG_20190904_155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3744416" cy="28083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IMG_20190904_155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501008"/>
            <a:ext cx="4187957" cy="31409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673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19</cp:revision>
  <dcterms:created xsi:type="dcterms:W3CDTF">2019-10-03T17:09:11Z</dcterms:created>
  <dcterms:modified xsi:type="dcterms:W3CDTF">2020-03-29T08:31:07Z</dcterms:modified>
</cp:coreProperties>
</file>