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9" r:id="rId3"/>
    <p:sldId id="280" r:id="rId4"/>
    <p:sldId id="281" r:id="rId5"/>
    <p:sldId id="278" r:id="rId6"/>
    <p:sldId id="282" r:id="rId7"/>
    <p:sldId id="283" r:id="rId8"/>
    <p:sldId id="277" r:id="rId9"/>
    <p:sldId id="276" r:id="rId10"/>
    <p:sldId id="284" r:id="rId11"/>
    <p:sldId id="285" r:id="rId12"/>
    <p:sldId id="266" r:id="rId13"/>
    <p:sldId id="267" r:id="rId14"/>
    <p:sldId id="268" r:id="rId15"/>
    <p:sldId id="286" r:id="rId16"/>
    <p:sldId id="269" r:id="rId17"/>
    <p:sldId id="270" r:id="rId18"/>
    <p:sldId id="271" r:id="rId19"/>
    <p:sldId id="272" r:id="rId20"/>
    <p:sldId id="273" r:id="rId21"/>
    <p:sldId id="274" r:id="rId22"/>
    <p:sldId id="259" r:id="rId23"/>
    <p:sldId id="261" r:id="rId24"/>
    <p:sldId id="262" r:id="rId25"/>
    <p:sldId id="263" r:id="rId26"/>
    <p:sldId id="264" r:id="rId27"/>
    <p:sldId id="26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7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51E9-8A52-4AC4-81E4-0D0ED362FDD2}" type="datetimeFigureOut">
              <a:rPr lang="ru-RU" smtClean="0"/>
              <a:pPr/>
              <a:t>02.04.2019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6355-E1B8-4337-84DD-D8701716C3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png;base64,iVBORw0KGgoAAAANSUhEUgAAAyUAAAH3CAYAAACl/fCSAAAgAElEQVR4Xu3boW5VWxSG0blJJQ+AxlUgeYJqDBLHk6GoxDTB8QTFkYBDowmy4RCOIOg26beSNfCHf++xp/nIvcfM3Iw/BAgQIECAAAECBAgQiAQOURLJmyVAgAABAgQIECBA4CwgShwC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cHz+OD+fPp/fKAgQIECAwH0Efnyai2dXc3ef3/oNAQIECBD49X2eHF/fz+nyDQwCBAgQIHA/gQ+vZl7f3O+3fkWAAAECBL5dzxyn05xm5iUOAgQIECBAgAABAgQIBAK35yg5jvn7/5b4Q4AAAQIECBAgQIAAgUcVOPeIKHlUc2MECBAgQIAAAQIECPwnIEqcAw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cI6SL+/m9OLtHDgIECBAgAABAgQIECDw2AJ/e+Q4l8khSh4b3x4BAgQIECBAgAABAjP+8y1X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vAvSmbmZfokxgkQIECAAAECBAgQ2FXg9vj6fk6Xb3Z9f+9NgAABAg8V+PBq5vXNQ/8WvydAgACBXQW+Xc8cnz/Oz6fP5/euCN6bAAECBB4m8OPTXDy7mruH/S1+TYAAAQK7Cvz6Pk+OmfHvW7tegPcmQIAAAQIECBAgsICAKFngI3gEAgQIECBAgAABAjsLiJKdv753J0CAAAECBAgQILCAgChZ4CN4BAIECBAgQIAAAQI7C4iSnb++dydAgAABAgQIECCwgIAoWeAjeAQCBAgQIECAAAECOwuIkp2/vncnQIAAAQIECBAgsICAKFngI3gEAgQIECBAgAABAjsLiJKdv753J0CAAAECBAgQILCAgChZ4CN4BAIECBAgQIAAAQI7C4iSnb++dydAgAABAgQIECCwgIAoWeAjeAQCBAgQIECAAAECOwuIkp2/vncnQIAAAQIECBAgsICAKFngI3gEAgQIECBAgAABAjsLiJKdv753J0CAAAECBAgQILCAgChZ4CN4BAIECBAgQIAAAQI7C4iSnb++dydAgAABAgQIECCwgIAoWeAjeAQCBAgQIG5hVVkAAAB8SURBVECAAAECOwuIkp2/vncnQIAAAQIECBAgsICAKFngI3gEAgQIECBAgAABAjsLiJKdv753J0CAAAECBAgQILCAgChZ4CN4BAIECBAgQIAAAQI7C4iSnb++dydAgAABAgQIECCwgIAoWeAjeAQCBAgQIECAAAECOwv8AcjAyiXJkrm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png;base64,iVBORw0KGgoAAAANSUhEUgAAAyUAAAH3CAYAAACl/fCSAAAgAElEQVR4Xu3boW5VWxSG0blJJQ+AxlUgeYJqDBLHk6GoxDTB8QTFkYBDowmy4RCOIOg26beSNfCHf++xp/nIvcfM3Iw/BAgQIECAAAECBAgQiAQOURLJmyVAgAABAgQIECBA4CwgShwC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cHz+OD+fPp/fKAgQIECAwH0Efnyai2dXc3ef3/oNAQIECBD49X2eHF/fz+nyDQwCBAgQIHA/gQ+vZl7f3O+3fkWAAAECBL5dzxyn05xm5iUOAgQIECBAgAABAgQIBAK35yg5jvn7/5b4Q4AAAQIECBAgQIAAgUcVOPeIKHlUc2MECBAgQIAAAQIECPwnIEqcAw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IErcAAECBAgQIECAAAECqYAoSfmNEyBAgAABAgQIECAgStwAAQIECBAgQIAAAQKpgChJ+Y0TIECAAAECBAgQICBK3AABAgQIECBAgAABAqmAKEn5jRMgQIAAAQIECBAgcI6SL+/m9OLtHDgIECBAgAABAgQIECDw2AJ/e+Q4l8khSh4b3x4BAgQIECBAgAABAjP+8y1X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iBKUn7jBAgQIECAAAECBAiIEjdAgAABAgQIECBAgEAqIEpSfuMECBAgQIAAAQIECIgSN0CAAAECBAgQIECAQCogSlJ+4wQIECBAgAABAgQIiBI3QIAAAQIECBAgQIBAKvAvSmbmZfokxgkQIECAAAECBAgQ2FXg9vj6fk6Xb3Z9f+9NgAABAg8V+PBq5vXNQ/8WvydAgACBXQW+Xc8cnz/Oz6fP5/euCN6bAAECBB4m8OPTXDy7mruH/S1+TYAAAQK7Cvz6Pk+OmfHvW7tegPcmQIAAAQIECBAgsICAKFngI3gEAgQIECBAgAABAjsLiJKdv753J0CAAAECBAgQILCAgChZ4CN4BAIECBAgQIAAAQI7C4iSnb++dydAgAABAgQIECCwgIAoWeAjeAQCBAgQIECAAAECOwuIkp2/vncnQIAAAQIECBAgsICAKFngI3gEAgQIECBAgAABAjsLiJKdv753J0CAAAECBAgQILCAgChZ4CN4BAIECBAgQIAAAQI7C4iSnb++dydAgAABAgQIECCwgIAoWeAjeAQCBAgQIECAAAECOwuIkp2/vncnQIAAAQIECBAgsICAKFngI3gEAgQIECBAgAABAjsLiJKdv753J0CAAAECBAgQILCAgChZ4CN4BAIECBAgQIAAAQI7C4iSnb++dydAgAABAgQIECCwgIAoWeAjeAQCBAgQIG5hVVkAAAB8SURBVECAAAECOwuIkp2/vncnQIAAAQIECBAgsICAKFngI3gEAgQIECBAgAABAjsLiJKdv753J0CAAAECBAgQILCAgChZ4CN4BAIECBAgQIAAAQI7C4iSnb++dydAgAABAgQIECCwgIAoWeAjeAQCBAgQIECAAAECOwv8AcjAyiXJkrm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c6bf940187d1b2b05598a76a11366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1015591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188640"/>
            <a:ext cx="874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</a:rPr>
              <a:t>Муниципальное автономное дошкольное образовательное учреждение детский сад № 56 «Колибри»</a:t>
            </a:r>
            <a:endParaRPr lang="ru-RU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2420888"/>
            <a:ext cx="727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Тема « Маршрут выходного дня»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068960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 </a:t>
            </a:r>
            <a:r>
              <a:rPr lang="ru-RU" sz="2800" i="1" dirty="0" smtClean="0">
                <a:solidFill>
                  <a:schemeClr val="accent2"/>
                </a:solidFill>
              </a:rPr>
              <a:t>Номинация : «Познавательный </a:t>
            </a:r>
            <a:r>
              <a:rPr lang="ru-RU" sz="2800" i="1" dirty="0">
                <a:solidFill>
                  <a:schemeClr val="accent2"/>
                </a:solidFill>
              </a:rPr>
              <a:t>маршрут на природе»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4149080"/>
            <a:ext cx="57895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/>
                </a:solidFill>
              </a:rPr>
              <a:t>Выполнила воспитатель высшей категории – Галкина М.Б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 </a:t>
            </a:r>
            <a:r>
              <a:rPr lang="ru-RU" dirty="0" err="1" smtClean="0"/>
              <a:t>г.о.Балашиха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2019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86251158-stock-photo-chrismas-light-blue-green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81116-WA0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271645" cy="3070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188640"/>
            <a:ext cx="409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Я- Дима, а это моя мама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72616" y="908720"/>
            <a:ext cx="4937694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                                                                                 </a:t>
            </a:r>
            <a:r>
              <a:rPr lang="ru-RU" sz="2400" dirty="0" smtClean="0">
                <a:solidFill>
                  <a:srgbClr val="FF0000"/>
                </a:solidFill>
              </a:rPr>
              <a:t>Этой зимой родители мне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сказали, что повезут меня в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сказочную Карелия. Они хотели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показать мне лес, как он есть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на  самом деле: дикий, опасный,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красивый. Сколько мы увидели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                 птиц!  Снегирь, синица и другие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(мы даже не знаем их названия и раньше никогда не видели»,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которых не нужно было караулить, достаточно просто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покрошить хлебных крошек и они тут как тут. Я понял, что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заботиться о крошечных птахах так приятно.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А катание на упряжке с северными оленями было как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      сказочный подарок от Деда Мороза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86251158-stock-photo-chrismas-light-blue-green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401-WA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0648"/>
            <a:ext cx="4067863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-20190401-WA0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789040"/>
            <a:ext cx="3888432" cy="259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1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60648"/>
            <a:ext cx="3491880" cy="2327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20190401-WA01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2780928"/>
            <a:ext cx="2549230" cy="3825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Marina\Desktop\фото дет сад\Поход\IMG_20151107_12563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9712" y="980728"/>
            <a:ext cx="4896544" cy="3673134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3568" y="4725144"/>
            <a:ext cx="14605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 один из осенних выходных дней мы с группой пошли в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наш лесопарк. Поход наш оказался очень познавательный.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4046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    А это наша подготовительная группа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2112" y="1"/>
            <a:ext cx="9446112" cy="7023458"/>
          </a:xfrm>
          <a:prstGeom prst="rect">
            <a:avLst/>
          </a:prstGeom>
        </p:spPr>
      </p:pic>
      <p:pic>
        <p:nvPicPr>
          <p:cNvPr id="3" name="Picture 4" descr="C:\Users\Marina\Desktop\фото дет сад\Поход\IMG_20151107_12333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124744"/>
            <a:ext cx="4211960" cy="3130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Закрепляли знания об экологии. Очищали леса от мусора.</a:t>
            </a:r>
            <a:endParaRPr lang="ru-RU" dirty="0"/>
          </a:p>
        </p:txBody>
      </p:sp>
      <p:pic>
        <p:nvPicPr>
          <p:cNvPr id="6" name="Picture 2" descr="C:\Users\Marina\Desktop\фото дет сад\Поход\IMG-20151109-WA000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0032" y="1340768"/>
            <a:ext cx="3506585" cy="463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292080" y="6237312"/>
            <a:ext cx="363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Заготавливали дрова для костра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Marina\Desktop\фото дет сад\Поход\IMG_20151107_1207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764704"/>
            <a:ext cx="324036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Учились правильно разводить костер в лесу.</a:t>
            </a:r>
          </a:p>
          <a:p>
            <a:endParaRPr lang="ru-RU" dirty="0"/>
          </a:p>
        </p:txBody>
      </p:sp>
      <p:pic>
        <p:nvPicPr>
          <p:cNvPr id="5" name="Picture 3" descr="C:\Users\Marina\Desktop\фото дет сад\Поход\IMG_20151107_11344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8064" y="620688"/>
            <a:ext cx="3421704" cy="2566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004048" y="3284984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Учились определять возраст деревьев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годичным кольцам</a:t>
            </a:r>
            <a:endParaRPr lang="ru-RU" dirty="0"/>
          </a:p>
        </p:txBody>
      </p:sp>
      <p:pic>
        <p:nvPicPr>
          <p:cNvPr id="7" name="Picture 2" descr="C:\Users\Marina\Desktop\фото дет сад\Поход\IMG_20151107_12000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83568" y="4149080"/>
            <a:ext cx="3306810" cy="2481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67544" y="3645024"/>
            <a:ext cx="42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Наблюдали за жизнью деревьев в лесу.</a:t>
            </a:r>
            <a:endParaRPr lang="ru-RU" dirty="0"/>
          </a:p>
        </p:txBody>
      </p:sp>
      <p:pic>
        <p:nvPicPr>
          <p:cNvPr id="9" name="Рисунок 8" descr="http://photo.qip.ru/photo/nefer/115918279/xlarge/143612742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8064" y="4005064"/>
            <a:ext cx="3282728" cy="2203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5364088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Знакомились с компасом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7" y="404664"/>
            <a:ext cx="8136903" cy="621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В душе каждого малыша живет тяга к приключениям. А поход - это самое настоящее приключение, которое, кстати, по силам организовать каждому из нас, взрослых.  </a:t>
            </a:r>
            <a:r>
              <a:rPr lang="ru-RU" sz="3200" dirty="0" smtClean="0"/>
              <a:t> </a:t>
            </a:r>
            <a:r>
              <a:rPr lang="ru-RU" sz="3200" i="1" dirty="0" smtClean="0">
                <a:solidFill>
                  <a:srgbClr val="FF0000"/>
                </a:solidFill>
              </a:rPr>
              <a:t>Ребенок узнает от вас, как можно использовать природу, не нанося ей ущерба, любоваться её красотой, замечать необычное и необыкновенное. Как правильно и безопасно вести себя в природе, определять лекарственные растения , а так же научиться наблюдать и не разрушать этот хрупкий живой мир.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9017523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Цель</a:t>
            </a:r>
            <a:r>
              <a:rPr lang="ru-RU" sz="2800" dirty="0" smtClean="0">
                <a:solidFill>
                  <a:srgbClr val="FF0000"/>
                </a:solidFill>
              </a:rPr>
              <a:t> : 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FF0000"/>
                </a:solidFill>
              </a:rPr>
              <a:t>экологическое </a:t>
            </a:r>
            <a:r>
              <a:rPr lang="ru-RU" sz="2800" dirty="0">
                <a:solidFill>
                  <a:srgbClr val="FF0000"/>
                </a:solidFill>
              </a:rPr>
              <a:t>воспитание </a:t>
            </a:r>
            <a:r>
              <a:rPr lang="ru-RU" sz="2800" dirty="0" smtClean="0">
                <a:solidFill>
                  <a:srgbClr val="FF0000"/>
                </a:solidFill>
              </a:rPr>
              <a:t>подрастающего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поколения.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i="1" dirty="0" smtClean="0">
                <a:solidFill>
                  <a:srgbClr val="FF0000"/>
                </a:solidFill>
              </a:rPr>
              <a:t>Задачи</a:t>
            </a:r>
            <a:r>
              <a:rPr lang="ru-RU" sz="2800" i="1" dirty="0">
                <a:solidFill>
                  <a:srgbClr val="FF0000"/>
                </a:solidFill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Формирование экологического </a:t>
            </a:r>
            <a:r>
              <a:rPr lang="ru-RU" sz="2800" dirty="0" smtClean="0">
                <a:solidFill>
                  <a:srgbClr val="FF0000"/>
                </a:solidFill>
              </a:rPr>
              <a:t>мировоззрения.</a:t>
            </a:r>
            <a:endParaRPr lang="ru-RU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Развитие познавательных </a:t>
            </a:r>
            <a:r>
              <a:rPr lang="ru-RU" sz="2800" dirty="0" smtClean="0">
                <a:solidFill>
                  <a:srgbClr val="FF0000"/>
                </a:solidFill>
              </a:rPr>
              <a:t>способностей.</a:t>
            </a:r>
            <a:endParaRPr lang="ru-RU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Воспитание любви к </a:t>
            </a:r>
            <a:r>
              <a:rPr lang="ru-RU" sz="2800" dirty="0" smtClean="0">
                <a:solidFill>
                  <a:srgbClr val="FF0000"/>
                </a:solidFill>
              </a:rPr>
              <a:t>природе.</a:t>
            </a:r>
            <a:endParaRPr lang="ru-RU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Формирование чувства ответственности </a:t>
            </a:r>
            <a:r>
              <a:rPr lang="ru-RU" sz="2800" dirty="0" smtClean="0">
                <a:solidFill>
                  <a:srgbClr val="FF0000"/>
                </a:solidFill>
              </a:rPr>
              <a:t>за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сохранение живой </a:t>
            </a:r>
            <a:r>
              <a:rPr lang="ru-RU" sz="2800" dirty="0" smtClean="0">
                <a:solidFill>
                  <a:srgbClr val="FF0000"/>
                </a:solidFill>
              </a:rPr>
              <a:t>природы.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FF0000"/>
                </a:solidFill>
              </a:rPr>
              <a:t>Воспитание </a:t>
            </a:r>
            <a:r>
              <a:rPr lang="ru-RU" sz="2800" dirty="0">
                <a:solidFill>
                  <a:srgbClr val="FF0000"/>
                </a:solidFill>
              </a:rPr>
              <a:t>у детей </a:t>
            </a:r>
            <a:r>
              <a:rPr lang="ru-RU" sz="2800" dirty="0" smtClean="0">
                <a:solidFill>
                  <a:srgbClr val="FF0000"/>
                </a:solidFill>
              </a:rPr>
              <a:t>любви </a:t>
            </a:r>
            <a:r>
              <a:rPr lang="ru-RU" sz="2800" dirty="0">
                <a:solidFill>
                  <a:srgbClr val="FF0000"/>
                </a:solidFill>
              </a:rPr>
              <a:t>и </a:t>
            </a:r>
            <a:r>
              <a:rPr lang="ru-RU" sz="2800" dirty="0" smtClean="0">
                <a:solidFill>
                  <a:srgbClr val="FF0000"/>
                </a:solidFill>
              </a:rPr>
              <a:t>уважения </a:t>
            </a:r>
            <a:r>
              <a:rPr lang="ru-RU" sz="2800" dirty="0">
                <a:solidFill>
                  <a:srgbClr val="FF0000"/>
                </a:solidFill>
              </a:rPr>
              <a:t>к членам 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семьи</a:t>
            </a:r>
            <a:r>
              <a:rPr lang="ru-RU" sz="2800" dirty="0">
                <a:solidFill>
                  <a:srgbClr val="FF0000"/>
                </a:solidFill>
              </a:rPr>
              <a:t>, </a:t>
            </a:r>
            <a:r>
              <a:rPr lang="ru-RU" sz="2800" dirty="0" smtClean="0">
                <a:solidFill>
                  <a:srgbClr val="FF0000"/>
                </a:solidFill>
              </a:rPr>
              <a:t>проявление заботы о родных </a:t>
            </a:r>
            <a:r>
              <a:rPr lang="ru-RU" sz="2800" dirty="0">
                <a:solidFill>
                  <a:srgbClr val="FF0000"/>
                </a:solidFill>
              </a:rPr>
              <a:t>людях.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</a:rPr>
              <a:t>Г</a:t>
            </a:r>
            <a:r>
              <a:rPr lang="ru-RU" sz="2800" dirty="0" smtClean="0">
                <a:solidFill>
                  <a:srgbClr val="FF0000"/>
                </a:solidFill>
              </a:rPr>
              <a:t>армонизации </a:t>
            </a:r>
            <a:r>
              <a:rPr lang="ru-RU" sz="2800" dirty="0">
                <a:solidFill>
                  <a:srgbClr val="FF0000"/>
                </a:solidFill>
              </a:rPr>
              <a:t>детско-родительских 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взаимоотношений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8820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 </a:t>
            </a:r>
            <a:r>
              <a:rPr lang="ru-RU" sz="4000" i="1" dirty="0" smtClean="0">
                <a:solidFill>
                  <a:srgbClr val="FF0000"/>
                </a:solidFill>
              </a:rPr>
              <a:t>Формирование семейных традиций в проведении свободного времени</a:t>
            </a:r>
          </a:p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 на природе является залогом счастливой дружной семьи, в которой не остается места вредным привычкам и непониманию, </a:t>
            </a:r>
          </a:p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отчужденности, озлобленности, скуке.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675456"/>
            <a:ext cx="9612560" cy="813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266429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620688"/>
            <a:ext cx="839202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</a:t>
            </a:r>
            <a:r>
              <a:rPr lang="ru-RU" sz="2800" i="1" dirty="0" smtClean="0">
                <a:solidFill>
                  <a:srgbClr val="C00000"/>
                </a:solidFill>
              </a:rPr>
              <a:t>Меня зовут Марк.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А это моя семья.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Папа</a:t>
            </a:r>
            <a:r>
              <a:rPr lang="ru-RU" sz="2000" dirty="0">
                <a:solidFill>
                  <a:srgbClr val="FF0000"/>
                </a:solidFill>
              </a:rPr>
              <a:t>, мама и я с младшим братиком любим ездить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в </a:t>
            </a:r>
            <a:r>
              <a:rPr lang="ru-RU" sz="2000" dirty="0">
                <a:solidFill>
                  <a:srgbClr val="FF0000"/>
                </a:solidFill>
              </a:rPr>
              <a:t>деревню, особенно в ягодный сезон, когда в лесу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поспевает </a:t>
            </a:r>
            <a:r>
              <a:rPr lang="ru-RU" sz="2000" dirty="0">
                <a:solidFill>
                  <a:srgbClr val="FF0000"/>
                </a:solidFill>
              </a:rPr>
              <a:t>черника и брусника. Вот и в прошлое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лето </a:t>
            </a:r>
            <a:r>
              <a:rPr lang="ru-RU" sz="2000" dirty="0">
                <a:solidFill>
                  <a:srgbClr val="FF0000"/>
                </a:solidFill>
              </a:rPr>
              <a:t>не упустили эту возможность. Мы с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родителями </a:t>
            </a:r>
            <a:r>
              <a:rPr lang="ru-RU" sz="2000" dirty="0">
                <a:solidFill>
                  <a:srgbClr val="FF0000"/>
                </a:solidFill>
              </a:rPr>
              <a:t>запаслись ведерками и пошли в лес.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Мне </a:t>
            </a:r>
            <a:r>
              <a:rPr lang="ru-RU" sz="2000" dirty="0">
                <a:solidFill>
                  <a:srgbClr val="FF0000"/>
                </a:solidFill>
              </a:rPr>
              <a:t>было очень интересно собирать ягоды и </a:t>
            </a:r>
            <a:r>
              <a:rPr lang="ru-RU" sz="2000" dirty="0" smtClean="0">
                <a:solidFill>
                  <a:srgbClr val="FF0000"/>
                </a:solidFill>
              </a:rPr>
              <a:t>я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узнал много интересного. Узнал о том, что в лесу </a:t>
            </a:r>
            <a:r>
              <a:rPr lang="ru-RU" sz="2000" dirty="0" smtClean="0">
                <a:solidFill>
                  <a:srgbClr val="FF0000"/>
                </a:solidFill>
              </a:rPr>
              <a:t>растет </a:t>
            </a:r>
            <a:r>
              <a:rPr lang="ru-RU" sz="2000" dirty="0">
                <a:solidFill>
                  <a:srgbClr val="FF0000"/>
                </a:solidFill>
              </a:rPr>
              <a:t>очень много ягод: брусника, земляника, </a:t>
            </a:r>
            <a:r>
              <a:rPr lang="ru-RU" sz="2000" dirty="0" smtClean="0">
                <a:solidFill>
                  <a:srgbClr val="FF0000"/>
                </a:solidFill>
              </a:rPr>
              <a:t>черника</a:t>
            </a:r>
            <a:r>
              <a:rPr lang="ru-RU" sz="2000" dirty="0">
                <a:solidFill>
                  <a:srgbClr val="FF0000"/>
                </a:solidFill>
              </a:rPr>
              <a:t>, голубика, малина. Каждая ягода созревает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в </a:t>
            </a:r>
            <a:r>
              <a:rPr lang="ru-RU" sz="2000" dirty="0">
                <a:solidFill>
                  <a:srgbClr val="FF0000"/>
                </a:solidFill>
              </a:rPr>
              <a:t>свое время. Из ягод готовят соки, джемы, варенье </a:t>
            </a:r>
            <a:r>
              <a:rPr lang="ru-RU" sz="2000" dirty="0" smtClean="0">
                <a:solidFill>
                  <a:srgbClr val="FF0000"/>
                </a:solidFill>
              </a:rPr>
              <a:t>и </a:t>
            </a:r>
            <a:r>
              <a:rPr lang="ru-RU" sz="2000" dirty="0">
                <a:solidFill>
                  <a:srgbClr val="FF0000"/>
                </a:solidFill>
              </a:rPr>
              <a:t>компоты.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Они содержат </a:t>
            </a:r>
            <a:r>
              <a:rPr lang="ru-RU" sz="2000" dirty="0">
                <a:solidFill>
                  <a:srgbClr val="FF0000"/>
                </a:solidFill>
              </a:rPr>
              <a:t>много витаминов и </a:t>
            </a:r>
            <a:r>
              <a:rPr lang="ru-RU" sz="2000" dirty="0" smtClean="0">
                <a:solidFill>
                  <a:srgbClr val="FF0000"/>
                </a:solidFill>
              </a:rPr>
              <a:t>многие </a:t>
            </a:r>
            <a:r>
              <a:rPr lang="ru-RU" sz="2000" dirty="0">
                <a:solidFill>
                  <a:srgbClr val="FF0000"/>
                </a:solidFill>
              </a:rPr>
              <a:t>из них используют для изготовления </a:t>
            </a:r>
            <a:r>
              <a:rPr lang="ru-RU" sz="2000" dirty="0" smtClean="0">
                <a:solidFill>
                  <a:srgbClr val="FF0000"/>
                </a:solidFill>
              </a:rPr>
              <a:t>лекарств</a:t>
            </a:r>
            <a:r>
              <a:rPr lang="ru-RU" sz="2000" dirty="0">
                <a:solidFill>
                  <a:srgbClr val="FF0000"/>
                </a:solidFill>
              </a:rPr>
              <a:t>. А  еще ягоды являются кормом для </a:t>
            </a:r>
            <a:r>
              <a:rPr lang="ru-RU" sz="2000" dirty="0" smtClean="0">
                <a:solidFill>
                  <a:srgbClr val="FF0000"/>
                </a:solidFill>
              </a:rPr>
              <a:t>птиц </a:t>
            </a:r>
            <a:r>
              <a:rPr lang="ru-RU" sz="2000" dirty="0">
                <a:solidFill>
                  <a:srgbClr val="FF0000"/>
                </a:solidFill>
              </a:rPr>
              <a:t>и животных. Папа сказал, что собирать </a:t>
            </a:r>
            <a:r>
              <a:rPr lang="ru-RU" sz="2000" dirty="0" smtClean="0">
                <a:solidFill>
                  <a:srgbClr val="FF0000"/>
                </a:solidFill>
              </a:rPr>
              <a:t>ягодки </a:t>
            </a:r>
            <a:r>
              <a:rPr lang="ru-RU" sz="2000" dirty="0">
                <a:solidFill>
                  <a:srgbClr val="FF0000"/>
                </a:solidFill>
              </a:rPr>
              <a:t>нужно осторожно, чтобы не повредить </a:t>
            </a:r>
            <a:r>
              <a:rPr lang="ru-RU" sz="2000" dirty="0" smtClean="0">
                <a:solidFill>
                  <a:srgbClr val="FF0000"/>
                </a:solidFill>
              </a:rPr>
              <a:t>кустики </a:t>
            </a:r>
            <a:r>
              <a:rPr lang="ru-RU" sz="2000" dirty="0">
                <a:solidFill>
                  <a:srgbClr val="FF0000"/>
                </a:solidFill>
              </a:rPr>
              <a:t>и корни, иначе ягода в этом месте больше </a:t>
            </a:r>
            <a:r>
              <a:rPr lang="ru-RU" sz="2000" dirty="0" smtClean="0">
                <a:solidFill>
                  <a:srgbClr val="FF0000"/>
                </a:solidFill>
              </a:rPr>
              <a:t>не вырастет</a:t>
            </a:r>
            <a:r>
              <a:rPr lang="ru-RU" sz="2000" dirty="0">
                <a:solidFill>
                  <a:srgbClr val="FF0000"/>
                </a:solidFill>
              </a:rPr>
              <a:t>. Я понял, что лес </a:t>
            </a:r>
            <a:r>
              <a:rPr lang="ru-RU" sz="2000" dirty="0" smtClean="0">
                <a:solidFill>
                  <a:srgbClr val="FF0000"/>
                </a:solidFill>
              </a:rPr>
              <a:t>приносит большую пользу человеку </a:t>
            </a:r>
            <a:r>
              <a:rPr lang="ru-RU" sz="2000" dirty="0">
                <a:solidFill>
                  <a:srgbClr val="FF0000"/>
                </a:solidFill>
              </a:rPr>
              <a:t>, но к нему нужно относиться бережно </a:t>
            </a:r>
            <a:r>
              <a:rPr lang="ru-RU" sz="2000" dirty="0" smtClean="0">
                <a:solidFill>
                  <a:srgbClr val="FF0000"/>
                </a:solidFill>
              </a:rPr>
              <a:t>и </a:t>
            </a:r>
            <a:r>
              <a:rPr lang="ru-RU" sz="2000" dirty="0">
                <a:solidFill>
                  <a:srgbClr val="FF0000"/>
                </a:solidFill>
              </a:rPr>
              <a:t>с любовью.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90401-WA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60648"/>
            <a:ext cx="2715766" cy="362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-20190401-WA0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077072"/>
            <a:ext cx="4184466" cy="2353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-20190401-WA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32656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20190401-WA0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3284984"/>
            <a:ext cx="2463738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81113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2569070" cy="3428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-540568" y="1196752"/>
            <a:ext cx="5016758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     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 Мы с мамой большие друзья,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можно сказать –просто подруги. Мы часто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куда-нибудь ходим , или едем , или летим на самолете.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Прошлым </a:t>
            </a:r>
            <a:r>
              <a:rPr lang="ru-RU" sz="2000" dirty="0">
                <a:solidFill>
                  <a:srgbClr val="FF0000"/>
                </a:solidFill>
              </a:rPr>
              <a:t>летом мы с родителями ездили в Адыгею.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Посетили </a:t>
            </a:r>
            <a:r>
              <a:rPr lang="ru-RU" sz="2000" dirty="0">
                <a:solidFill>
                  <a:srgbClr val="FF0000"/>
                </a:solidFill>
              </a:rPr>
              <a:t>большую </a:t>
            </a:r>
            <a:r>
              <a:rPr lang="ru-RU" sz="2000" dirty="0" err="1">
                <a:solidFill>
                  <a:srgbClr val="FF0000"/>
                </a:solidFill>
              </a:rPr>
              <a:t>Азишскую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пещеру, которая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расположена  на границе Краснодарского </a:t>
            </a:r>
            <a:r>
              <a:rPr lang="ru-RU" sz="2000" dirty="0">
                <a:solidFill>
                  <a:srgbClr val="FF0000"/>
                </a:solidFill>
              </a:rPr>
              <a:t>края </a:t>
            </a:r>
            <a:r>
              <a:rPr lang="ru-RU" sz="2000" dirty="0" smtClean="0">
                <a:solidFill>
                  <a:srgbClr val="FF0000"/>
                </a:solidFill>
              </a:rPr>
              <a:t>и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sz="2000" dirty="0">
                <a:solidFill>
                  <a:srgbClr val="FF0000"/>
                </a:solidFill>
              </a:rPr>
              <a:t>Республики</a:t>
            </a:r>
            <a:r>
              <a:rPr lang="ru-RU" sz="2000" dirty="0" smtClean="0">
                <a:solidFill>
                  <a:srgbClr val="FF0000"/>
                </a:solidFill>
              </a:rPr>
              <a:t>. Адыгея </a:t>
            </a:r>
            <a:r>
              <a:rPr lang="ru-RU" sz="2000" dirty="0">
                <a:solidFill>
                  <a:srgbClr val="FF0000"/>
                </a:solidFill>
              </a:rPr>
              <a:t>среди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буково-пихтового леса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ru-RU" sz="2000" dirty="0">
                <a:solidFill>
                  <a:srgbClr val="FF0000"/>
                </a:solidFill>
              </a:rPr>
              <a:t>Температура в пещере круглый </a:t>
            </a:r>
            <a:r>
              <a:rPr lang="ru-RU" sz="2000" dirty="0" smtClean="0">
                <a:solidFill>
                  <a:srgbClr val="FF0000"/>
                </a:solidFill>
              </a:rPr>
              <a:t> год + 6.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  </a:t>
            </a:r>
            <a:r>
              <a:rPr lang="ru-RU" sz="2000" dirty="0">
                <a:solidFill>
                  <a:srgbClr val="FF0000"/>
                </a:solidFill>
              </a:rPr>
              <a:t>Количество подъемов и спусков приравнивают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к 9 этажному дому! Вход в пещеру представляет собой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колодец</a:t>
            </a:r>
            <a:r>
              <a:rPr lang="ru-RU" sz="2000" dirty="0">
                <a:solidFill>
                  <a:srgbClr val="FF0000"/>
                </a:solidFill>
              </a:rPr>
              <a:t>. Я прошла все пешком сама. Мама сказала,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что я- герой!  Правда в пещере я испугалась, т.к. было холодно, сыро и темно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Потом мне мама рассказала , что наше государство оберегает такие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удивительные места на планете. И мы должны относиться к ним бережно,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не разрушать , не загрязнять их , чтобы  еще многие люди , мальчики и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девочки могли их посещать и любоваться такой красотой.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21194" y="332656"/>
            <a:ext cx="361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Меня зовут Катя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716_103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22657" y="3245895"/>
            <a:ext cx="3719736" cy="278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allery_promo2322485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60648"/>
            <a:ext cx="4206686" cy="233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20180716_1157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695162" y="3281834"/>
            <a:ext cx="3623207" cy="2717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80716_120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260648"/>
            <a:ext cx="3672408" cy="2237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Marina\Desktop\выходной день\2019-04-02_20-34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267904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95936" y="476672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А это Варвара.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7559721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Лес прекрасен в любое время года, но золотой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осенью особенно! Листья на деревьях окрашиваются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во </a:t>
            </a:r>
            <a:r>
              <a:rPr lang="ru-RU" sz="2000" dirty="0" err="1" smtClean="0">
                <a:solidFill>
                  <a:srgbClr val="FF0000"/>
                </a:solidFill>
              </a:rPr>
              <a:t>всемозможные</a:t>
            </a:r>
            <a:r>
              <a:rPr lang="ru-RU" sz="2000" dirty="0" smtClean="0">
                <a:solidFill>
                  <a:srgbClr val="FF0000"/>
                </a:solidFill>
              </a:rPr>
              <a:t> цвета, в теплую погоду птицы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поют песни, под ногами шишки, грибы, просто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        прелесть. Имея ребенка хочется познакомить его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с этой красотой, особенно когда малыш уже может понимать и принимать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информацию, поэтому и мы при любой возможности выбираемся погулять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в лес и поделиться с Варварой новыми знаниями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о природе. Варе очень нравится гулять в лесу,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любоваться растениями, задавать про них вопросы,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она даже перестала бояться жителей лесных, с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удовольствием кормит белочек с рук, делает для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них кормушки с папой, мечтает встретить </a:t>
            </a:r>
            <a:r>
              <a:rPr lang="ru-RU" sz="2000" dirty="0" smtClean="0">
                <a:solidFill>
                  <a:srgbClr val="FF0000"/>
                </a:solidFill>
              </a:rPr>
              <a:t>мишку,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а также слушает и запоминает птиц.</a:t>
            </a:r>
          </a:p>
          <a:p>
            <a:endParaRPr lang="ru-RU" dirty="0"/>
          </a:p>
        </p:txBody>
      </p:sp>
      <p:pic>
        <p:nvPicPr>
          <p:cNvPr id="7" name="Рисунок 6" descr="IMG-20181109-WA00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429000"/>
            <a:ext cx="2784351" cy="3182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-sideligh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9-04-02_20-30-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620688"/>
            <a:ext cx="602134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2019-04-02_20-29-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4055025" cy="248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019-04-02_20-29-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861048"/>
            <a:ext cx="431312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795</Words>
  <Application>Microsoft Office PowerPoint</Application>
  <PresentationFormat>Экран (4:3)</PresentationFormat>
  <Paragraphs>98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Marina</cp:lastModifiedBy>
  <cp:revision>21</cp:revision>
  <dcterms:created xsi:type="dcterms:W3CDTF">2019-04-02T10:54:50Z</dcterms:created>
  <dcterms:modified xsi:type="dcterms:W3CDTF">2019-04-02T19:43:07Z</dcterms:modified>
</cp:coreProperties>
</file>